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36"/>
  </p:notesMasterIdLst>
  <p:sldIdLst>
    <p:sldId id="324" r:id="rId4"/>
    <p:sldId id="327" r:id="rId5"/>
    <p:sldId id="326" r:id="rId6"/>
    <p:sldId id="347" r:id="rId7"/>
    <p:sldId id="374" r:id="rId8"/>
    <p:sldId id="351" r:id="rId9"/>
    <p:sldId id="348" r:id="rId10"/>
    <p:sldId id="367" r:id="rId11"/>
    <p:sldId id="375" r:id="rId12"/>
    <p:sldId id="350" r:id="rId13"/>
    <p:sldId id="368" r:id="rId14"/>
    <p:sldId id="352" r:id="rId15"/>
    <p:sldId id="349" r:id="rId16"/>
    <p:sldId id="376" r:id="rId17"/>
    <p:sldId id="353" r:id="rId18"/>
    <p:sldId id="354" r:id="rId19"/>
    <p:sldId id="357" r:id="rId20"/>
    <p:sldId id="356" r:id="rId21"/>
    <p:sldId id="369" r:id="rId22"/>
    <p:sldId id="358" r:id="rId23"/>
    <p:sldId id="359" r:id="rId24"/>
    <p:sldId id="360" r:id="rId25"/>
    <p:sldId id="346" r:id="rId26"/>
    <p:sldId id="363" r:id="rId27"/>
    <p:sldId id="364" r:id="rId28"/>
    <p:sldId id="365" r:id="rId29"/>
    <p:sldId id="370" r:id="rId30"/>
    <p:sldId id="371" r:id="rId31"/>
    <p:sldId id="366" r:id="rId32"/>
    <p:sldId id="372" r:id="rId33"/>
    <p:sldId id="373" r:id="rId34"/>
    <p:sldId id="333" r:id="rId3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93" autoAdjust="0"/>
    <p:restoredTop sz="67980" autoAdjust="0"/>
  </p:normalViewPr>
  <p:slideViewPr>
    <p:cSldViewPr snapToGrid="0">
      <p:cViewPr varScale="1">
        <p:scale>
          <a:sx n="39" d="100"/>
          <a:sy n="39" d="100"/>
        </p:scale>
        <p:origin x="136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3/22/2022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a:t>
            </a:r>
            <a:r>
              <a:rPr lang="en-US" altLang="zh-CN" baseline="0" dirty="0"/>
              <a:t> </a:t>
            </a:r>
            <a:r>
              <a:rPr lang="zh-CN" altLang="en-US" baseline="0" dirty="0"/>
              <a:t>假设人眼从光源位置沿着 光线的方向看场景，经过 </a:t>
            </a:r>
            <a:r>
              <a:rPr lang="en-US" altLang="zh-CN" baseline="0" dirty="0"/>
              <a:t>WVP</a:t>
            </a:r>
            <a:r>
              <a:rPr lang="zh-CN" altLang="en-US" baseline="0" dirty="0"/>
              <a:t>变换可以获取当前位置的一张深度图，</a:t>
            </a:r>
            <a:endParaRPr lang="en-US" altLang="zh-CN" baseline="0" dirty="0"/>
          </a:p>
          <a:p>
            <a:r>
              <a:rPr lang="zh-CN" altLang="en-US" dirty="0"/>
              <a:t>深度图就记录了当前我在光源位置能看到的各个像素对应物体的深度值， 比如右边这个图，我</a:t>
            </a:r>
            <a:endParaRPr lang="en-US" altLang="zh-CN" dirty="0"/>
          </a:p>
          <a:p>
            <a:r>
              <a:rPr lang="zh-CN" altLang="en-US" dirty="0"/>
              <a:t>能看到在</a:t>
            </a:r>
            <a:r>
              <a:rPr lang="en-US" altLang="zh-CN" dirty="0"/>
              <a:t>a</a:t>
            </a:r>
            <a:r>
              <a:rPr lang="zh-CN" altLang="en-US" dirty="0"/>
              <a:t>位置看到</a:t>
            </a:r>
            <a:r>
              <a:rPr lang="en-US" altLang="zh-CN" dirty="0" err="1"/>
              <a:t>Va</a:t>
            </a:r>
            <a:r>
              <a:rPr lang="en-US" altLang="zh-CN" dirty="0"/>
              <a:t>,</a:t>
            </a:r>
            <a:r>
              <a:rPr lang="en-US" altLang="zh-CN" baseline="0" dirty="0"/>
              <a:t> </a:t>
            </a:r>
            <a:r>
              <a:rPr lang="zh-CN" altLang="en-US" baseline="0" dirty="0"/>
              <a:t>正常的人眼也能看到</a:t>
            </a:r>
            <a:r>
              <a:rPr lang="en-US" altLang="zh-CN" baseline="0" dirty="0" err="1"/>
              <a:t>Va</a:t>
            </a:r>
            <a:r>
              <a:rPr lang="en-US" altLang="zh-CN" baseline="0" dirty="0"/>
              <a:t>,  </a:t>
            </a:r>
            <a:r>
              <a:rPr lang="zh-CN" altLang="en-US" baseline="0" dirty="0"/>
              <a:t>但是对于</a:t>
            </a:r>
            <a:r>
              <a:rPr lang="en-US" altLang="zh-CN" baseline="0" dirty="0"/>
              <a:t>b</a:t>
            </a:r>
            <a:r>
              <a:rPr lang="zh-CN" altLang="en-US" baseline="0" dirty="0"/>
              <a:t>来说看不到</a:t>
            </a:r>
            <a:r>
              <a:rPr lang="en-US" altLang="zh-CN" baseline="0" dirty="0" err="1"/>
              <a:t>Vb</a:t>
            </a:r>
            <a:r>
              <a:rPr lang="zh-CN" altLang="en-US" baseline="0" dirty="0"/>
              <a:t>，只能看到球体表面更靠近</a:t>
            </a:r>
            <a:endParaRPr lang="en-US" altLang="zh-CN" baseline="0" dirty="0"/>
          </a:p>
          <a:p>
            <a:r>
              <a:rPr lang="zh-CN" altLang="en-US" baseline="0" dirty="0"/>
              <a:t>光源位置的一个点，这个点的深度要比</a:t>
            </a:r>
            <a:r>
              <a:rPr lang="en-US" altLang="zh-CN" baseline="0" dirty="0" err="1"/>
              <a:t>Vb</a:t>
            </a:r>
            <a:r>
              <a:rPr lang="zh-CN" altLang="en-US" baseline="0" dirty="0"/>
              <a:t>要小。</a:t>
            </a:r>
            <a:endParaRPr lang="en-US" altLang="zh-CN" baseline="0" dirty="0"/>
          </a:p>
          <a:p>
            <a:r>
              <a:rPr lang="en-US" altLang="zh-CN" baseline="0" dirty="0"/>
              <a:t>2. </a:t>
            </a:r>
            <a:r>
              <a:rPr lang="zh-CN" altLang="en-US" baseline="0" dirty="0"/>
              <a:t>从人眼正常位置的时候能看到</a:t>
            </a:r>
            <a:r>
              <a:rPr lang="en-US" altLang="zh-CN" baseline="0" dirty="0" err="1"/>
              <a:t>Vb</a:t>
            </a:r>
            <a:r>
              <a:rPr lang="zh-CN" altLang="en-US" baseline="0" dirty="0"/>
              <a:t>， 因此比较深度发现 </a:t>
            </a:r>
            <a:r>
              <a:rPr lang="en-US" altLang="zh-CN" baseline="0" dirty="0" err="1"/>
              <a:t>Vb</a:t>
            </a:r>
            <a:r>
              <a:rPr lang="zh-CN" altLang="en-US" baseline="0" dirty="0"/>
              <a:t>的深度比 光源位置看生成的深度图上记录的值要大，</a:t>
            </a:r>
            <a:endParaRPr lang="en-US" altLang="zh-CN" baseline="0" dirty="0"/>
          </a:p>
          <a:p>
            <a:r>
              <a:rPr lang="zh-CN" altLang="en-US" baseline="0" dirty="0"/>
              <a:t>因此</a:t>
            </a:r>
            <a:r>
              <a:rPr lang="en-US" altLang="zh-CN" baseline="0" dirty="0" err="1"/>
              <a:t>Vb</a:t>
            </a:r>
            <a:r>
              <a:rPr lang="zh-CN" altLang="en-US" baseline="0" dirty="0"/>
              <a:t>处 是阴影位置。</a:t>
            </a:r>
            <a:endParaRPr lang="en-US" altLang="zh-CN" baseline="0" dirty="0"/>
          </a:p>
          <a:p>
            <a:endParaRPr lang="en-US" altLang="zh-CN" baseline="0" dirty="0"/>
          </a:p>
          <a:p>
            <a:r>
              <a:rPr lang="zh-CN" altLang="en-US" baseline="0" dirty="0"/>
              <a:t>这里注意一点，为了得到 </a:t>
            </a:r>
            <a:r>
              <a:rPr lang="en-US" altLang="zh-CN" baseline="0" dirty="0" err="1"/>
              <a:t>Vb</a:t>
            </a:r>
            <a:r>
              <a:rPr lang="zh-CN" altLang="en-US" baseline="0" dirty="0"/>
              <a:t>在 </a:t>
            </a:r>
            <a:r>
              <a:rPr lang="en-US" altLang="zh-CN" baseline="0" dirty="0"/>
              <a:t>light</a:t>
            </a:r>
            <a:r>
              <a:rPr lang="zh-CN" altLang="en-US" baseline="0" dirty="0"/>
              <a:t>视角的深度值，需要把</a:t>
            </a:r>
            <a:r>
              <a:rPr lang="en-US" altLang="zh-CN" baseline="0" dirty="0" err="1"/>
              <a:t>Vb</a:t>
            </a:r>
            <a:r>
              <a:rPr lang="zh-CN" altLang="en-US" baseline="0" dirty="0"/>
              <a:t>变换到 </a:t>
            </a:r>
            <a:r>
              <a:rPr lang="en-US" altLang="zh-CN" baseline="0" dirty="0"/>
              <a:t>light</a:t>
            </a:r>
            <a:r>
              <a:rPr lang="zh-CN" altLang="en-US" baseline="0" dirty="0"/>
              <a:t>空间来解算深度结果，后面会讲到</a:t>
            </a:r>
            <a:endParaRPr lang="en-US" altLang="zh-CN"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59867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注意看 选项，左边是</a:t>
            </a:r>
            <a:r>
              <a:rPr lang="en-US" altLang="zh-CN" dirty="0"/>
              <a:t>Depth, </a:t>
            </a:r>
            <a:r>
              <a:rPr lang="zh-CN" altLang="en-US" dirty="0"/>
              <a:t>右边是 </a:t>
            </a:r>
            <a:r>
              <a:rPr lang="en-US" altLang="zh-CN" dirty="0"/>
              <a:t>Stencil, </a:t>
            </a:r>
            <a:r>
              <a:rPr lang="zh-CN" altLang="en-US" dirty="0"/>
              <a:t>还有 </a:t>
            </a:r>
            <a:r>
              <a:rPr lang="en-US" altLang="zh-CN" dirty="0"/>
              <a:t>Depth</a:t>
            </a:r>
            <a:r>
              <a:rPr lang="zh-CN" altLang="en-US" dirty="0"/>
              <a:t>的 范围 </a:t>
            </a:r>
            <a:r>
              <a:rPr lang="en-US" altLang="zh-CN" dirty="0"/>
              <a:t>0-1</a:t>
            </a:r>
          </a:p>
          <a:p>
            <a:endParaRPr lang="en-US" dirty="0"/>
          </a:p>
          <a:p>
            <a:r>
              <a:rPr lang="en-US" altLang="zh-CN" dirty="0"/>
              <a:t>      </a:t>
            </a:r>
            <a:r>
              <a:rPr lang="en-US" altLang="zh-CN" dirty="0" err="1"/>
              <a:t>RenderDoc</a:t>
            </a:r>
            <a:r>
              <a:rPr lang="en-US" altLang="zh-CN" dirty="0"/>
              <a:t> </a:t>
            </a:r>
            <a:r>
              <a:rPr lang="zh-CN" altLang="en-US" dirty="0"/>
              <a:t>注意类比</a:t>
            </a:r>
            <a:r>
              <a:rPr lang="zh-CN" altLang="en-US" baseline="0" dirty="0"/>
              <a:t> 光源方向几步生成的图</a:t>
            </a:r>
            <a:endParaRPr lang="en-US" altLang="zh-CN" baseline="0" dirty="0"/>
          </a:p>
          <a:p>
            <a:r>
              <a:rPr lang="en-US" altLang="zh-CN" baseline="0" dirty="0"/>
              <a:t>      </a:t>
            </a:r>
            <a:r>
              <a:rPr lang="zh-CN" altLang="en-US" baseline="0" dirty="0"/>
              <a:t>再类比正常人眼方向生成的图的样子</a:t>
            </a:r>
            <a:endParaRPr lang="en-US" altLang="zh-CN" baseline="0" dirty="0"/>
          </a:p>
          <a:p>
            <a:r>
              <a:rPr lang="en-US" altLang="zh-CN" baseline="0" dirty="0"/>
              <a:t>      </a:t>
            </a:r>
            <a:r>
              <a:rPr lang="zh-CN" altLang="en-US" baseline="0" dirty="0"/>
              <a:t>注意</a:t>
            </a:r>
            <a:r>
              <a:rPr lang="en-US" altLang="zh-CN" baseline="0" dirty="0" err="1"/>
              <a:t>RenderDoc</a:t>
            </a:r>
            <a:r>
              <a:rPr lang="zh-CN" altLang="en-US" baseline="0" dirty="0"/>
              <a:t>演示的时候， 需要演示 画了两次，同时第二次的绘制的 </a:t>
            </a:r>
            <a:r>
              <a:rPr lang="en-US" altLang="zh-CN" baseline="0" dirty="0"/>
              <a:t>Input</a:t>
            </a:r>
            <a:r>
              <a:rPr lang="zh-CN" altLang="en-US" baseline="0" dirty="0"/>
              <a:t>是拿 </a:t>
            </a:r>
            <a:r>
              <a:rPr lang="en-US" altLang="zh-CN" baseline="0" dirty="0" err="1"/>
              <a:t>ShadowMap</a:t>
            </a:r>
            <a:r>
              <a:rPr lang="zh-CN" altLang="en-US" baseline="0" dirty="0"/>
              <a:t>作为输入</a:t>
            </a:r>
            <a:endParaRPr lang="en-US" dirty="0"/>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2650804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SceneBound</a:t>
            </a:r>
            <a:r>
              <a:rPr lang="en-US" altLang="zh-CN" dirty="0"/>
              <a:t> </a:t>
            </a:r>
            <a:r>
              <a:rPr lang="zh-CN" altLang="en-US" dirty="0"/>
              <a:t>简单说就是一个包围球，能把当前可视范围内所有的物体包进去。主要是用来 计算 </a:t>
            </a:r>
            <a:r>
              <a:rPr lang="en-US" altLang="zh-CN" dirty="0"/>
              <a:t>light</a:t>
            </a:r>
            <a:r>
              <a:rPr lang="zh-CN" altLang="en-US" dirty="0"/>
              <a:t>视角下视锥体的。</a:t>
            </a:r>
            <a:endParaRPr lang="en-US" altLang="zh-CN" dirty="0"/>
          </a:p>
          <a:p>
            <a:r>
              <a:rPr lang="zh-CN" altLang="en-US" dirty="0"/>
              <a:t>第三张图里的 </a:t>
            </a:r>
            <a:r>
              <a:rPr lang="en-US" altLang="zh-CN" dirty="0" err="1"/>
              <a:t>ShadowMap</a:t>
            </a:r>
            <a:r>
              <a:rPr lang="zh-CN" altLang="en-US" dirty="0"/>
              <a:t>可以看到通过依据</a:t>
            </a:r>
            <a:r>
              <a:rPr lang="en-US" altLang="zh-CN" dirty="0" err="1"/>
              <a:t>SceneBounds</a:t>
            </a:r>
            <a:r>
              <a:rPr lang="zh-CN" altLang="en-US" dirty="0"/>
              <a:t>可以收缩 </a:t>
            </a:r>
            <a:r>
              <a:rPr lang="en-US" altLang="zh-CN" dirty="0" err="1"/>
              <a:t>ShadowMap</a:t>
            </a:r>
            <a:r>
              <a:rPr lang="zh-CN" altLang="en-US" dirty="0"/>
              <a:t>生成的大小到一个更合适的尺寸</a:t>
            </a:r>
            <a:endParaRPr lang="en-US" altLang="zh-CN" dirty="0"/>
          </a:p>
          <a:p>
            <a:r>
              <a:rPr lang="zh-CN" altLang="en-US" dirty="0"/>
              <a:t>或者直接给一个半径，只要能包裹住当前场景就行</a:t>
            </a:r>
            <a:endParaRPr lang="en-US" altLang="zh-CN" dirty="0"/>
          </a:p>
          <a:p>
            <a:endParaRPr lang="en-US" altLang="zh-CN" dirty="0"/>
          </a:p>
          <a:p>
            <a:r>
              <a:rPr lang="en-US" altLang="zh-CN" dirty="0"/>
              <a:t>View</a:t>
            </a:r>
            <a:r>
              <a:rPr lang="zh-CN" altLang="en-US" dirty="0"/>
              <a:t>矩阵：光源位置， </a:t>
            </a:r>
            <a:r>
              <a:rPr lang="en-US" altLang="zh-CN" dirty="0" err="1"/>
              <a:t>SceneBound</a:t>
            </a:r>
            <a:r>
              <a:rPr lang="zh-CN" altLang="en-US" dirty="0"/>
              <a:t>中心可确定光源方向， 设定一个光源上方向，就可以构建一个</a:t>
            </a:r>
            <a:r>
              <a:rPr lang="en-US" altLang="zh-CN" dirty="0"/>
              <a:t>View</a:t>
            </a:r>
            <a:r>
              <a:rPr lang="zh-CN" altLang="en-US" dirty="0"/>
              <a:t>矩阵</a:t>
            </a:r>
            <a:endParaRPr lang="en-US" altLang="zh-CN" dirty="0"/>
          </a:p>
          <a:p>
            <a:r>
              <a:rPr lang="en-US" altLang="zh-CN" dirty="0"/>
              <a:t>Project</a:t>
            </a:r>
            <a:r>
              <a:rPr lang="zh-CN" altLang="en-US" dirty="0"/>
              <a:t>矩阵： 大致原理是 把</a:t>
            </a:r>
            <a:r>
              <a:rPr lang="en-US" altLang="zh-CN" dirty="0" err="1"/>
              <a:t>SceneBound</a:t>
            </a:r>
            <a:r>
              <a:rPr lang="zh-CN" altLang="en-US" dirty="0"/>
              <a:t>的中心点变换到 光源的</a:t>
            </a:r>
            <a:r>
              <a:rPr lang="en-US" altLang="zh-CN" dirty="0"/>
              <a:t>View</a:t>
            </a:r>
            <a:r>
              <a:rPr lang="zh-CN" altLang="en-US" dirty="0"/>
              <a:t>空间，然后根据</a:t>
            </a:r>
            <a:r>
              <a:rPr lang="en-US" altLang="zh-CN" dirty="0" err="1"/>
              <a:t>SceneBounds</a:t>
            </a:r>
            <a:r>
              <a:rPr lang="zh-CN" altLang="en-US" dirty="0"/>
              <a:t>的半径来计算</a:t>
            </a:r>
            <a:endParaRPr lang="en-US" altLang="zh-CN" dirty="0"/>
          </a:p>
          <a:p>
            <a:r>
              <a:rPr lang="zh-CN" altLang="en-US" dirty="0"/>
              <a:t>平截头体的前后左右上下几个面，依据 近平面远平面来构建  </a:t>
            </a:r>
            <a:r>
              <a:rPr lang="en-US" altLang="zh-CN" dirty="0"/>
              <a:t>Project</a:t>
            </a:r>
            <a:r>
              <a:rPr lang="zh-CN" altLang="en-US" dirty="0"/>
              <a:t>矩阵</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92067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a:p>
            <a:r>
              <a:rPr lang="en-US" altLang="zh-CN" baseline="0" dirty="0"/>
              <a:t>【</a:t>
            </a:r>
            <a:r>
              <a:rPr lang="zh-CN" altLang="en-US" baseline="0" dirty="0"/>
              <a:t>提问</a:t>
            </a:r>
            <a:r>
              <a:rPr lang="en-US" altLang="zh-CN" baseline="0" dirty="0"/>
              <a:t>】</a:t>
            </a:r>
            <a:r>
              <a:rPr lang="zh-CN" altLang="en-US" baseline="0" dirty="0"/>
              <a:t>刚讲过的 各种</a:t>
            </a:r>
            <a:r>
              <a:rPr lang="en-US" altLang="zh-CN" baseline="0" dirty="0"/>
              <a:t>View</a:t>
            </a:r>
            <a:r>
              <a:rPr lang="zh-CN" altLang="en-US" baseline="0" dirty="0"/>
              <a:t>， 回忆一下，都是什么？</a:t>
            </a:r>
            <a:endParaRPr lang="en-US" altLang="zh-CN" baseline="0" dirty="0"/>
          </a:p>
          <a:p>
            <a:r>
              <a:rPr lang="zh-CN" altLang="en-US" baseline="0" dirty="0"/>
              <a:t>是为了跟资源　创立一种联系，对吧，方便我们去索引对应的资源</a:t>
            </a:r>
            <a:endParaRPr lang="en-US" altLang="zh-CN" baseline="0" dirty="0"/>
          </a:p>
          <a:p>
            <a:endParaRPr lang="en-US" altLang="zh-CN" baseline="0" dirty="0"/>
          </a:p>
          <a:p>
            <a:r>
              <a:rPr lang="zh-CN" altLang="en-US" baseline="0" dirty="0"/>
              <a:t>注意 </a:t>
            </a:r>
            <a:r>
              <a:rPr lang="en-US" altLang="zh-CN" baseline="0" dirty="0"/>
              <a:t>DXGI_FORMAT_R24_UNORM_X8_TYPELESS   24</a:t>
            </a:r>
            <a:r>
              <a:rPr lang="zh-CN" altLang="en-US" baseline="0" dirty="0"/>
              <a:t>代表深度信息  </a:t>
            </a:r>
            <a:r>
              <a:rPr lang="en-US" altLang="zh-CN" baseline="0" dirty="0"/>
              <a:t>8</a:t>
            </a:r>
            <a:r>
              <a:rPr lang="zh-CN" altLang="en-US" baseline="0" dirty="0"/>
              <a:t>代表模板信息</a:t>
            </a:r>
            <a:endParaRPr lang="en-US" altLang="zh-CN" baseline="0" dirty="0"/>
          </a:p>
          <a:p>
            <a:r>
              <a:rPr lang="en-US" altLang="zh-CN" baseline="0" dirty="0"/>
              <a:t>DXGI_FORMAT_D24_UNORM_S8_UINT</a:t>
            </a:r>
          </a:p>
          <a:p>
            <a:endParaRPr lang="en-US" altLang="zh-CN" baseline="0" dirty="0"/>
          </a:p>
          <a:p>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问题</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：为什么没有</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RenderTarget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因为我们只往</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DepthBuffer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画深度信息，</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RenderTarget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主要是绘制颜色信息的</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83347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Dsv</a:t>
            </a:r>
            <a:r>
              <a:rPr lang="zh-CN" altLang="en-US" dirty="0"/>
              <a:t>就是  索引的</a:t>
            </a:r>
            <a:r>
              <a:rPr lang="en-US" altLang="zh-CN" dirty="0" err="1"/>
              <a:t>ShadowMap</a:t>
            </a:r>
            <a:r>
              <a:rPr lang="zh-CN" altLang="en-US" dirty="0"/>
              <a:t>的 </a:t>
            </a:r>
            <a:r>
              <a:rPr lang="en-US" altLang="zh-CN" dirty="0"/>
              <a:t>Depth</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71587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着色点通过前面经过计算得到的 </a:t>
            </a:r>
            <a:r>
              <a:rPr lang="en-US" altLang="zh-CN" dirty="0" err="1"/>
              <a:t>LightViewProjection</a:t>
            </a:r>
            <a:r>
              <a:rPr lang="zh-CN" altLang="en-US" dirty="0"/>
              <a:t>矩阵变换之后，再去 </a:t>
            </a:r>
            <a:r>
              <a:rPr lang="en-US" altLang="zh-CN" dirty="0" err="1"/>
              <a:t>ShadowMap</a:t>
            </a:r>
            <a:r>
              <a:rPr lang="zh-CN" altLang="en-US" dirty="0"/>
              <a:t>上采样，获取 灯光空间内的 </a:t>
            </a:r>
            <a:r>
              <a:rPr lang="en-US" altLang="zh-CN" dirty="0"/>
              <a:t>Depth</a:t>
            </a:r>
            <a:r>
              <a:rPr lang="zh-CN" altLang="en-US" dirty="0"/>
              <a:t>值</a:t>
            </a: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594603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4106958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2120570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提醒大家 可以参考着 龙书 </a:t>
            </a:r>
            <a:r>
              <a:rPr lang="en-US" altLang="zh-CN" dirty="0"/>
              <a:t>Shadow</a:t>
            </a:r>
            <a:r>
              <a:rPr lang="zh-CN" altLang="en-US"/>
              <a:t>部分 来做一下光照</a:t>
            </a: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472093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切出去</a:t>
            </a:r>
            <a:r>
              <a:rPr lang="en-US" altLang="zh-CN" dirty="0"/>
              <a:t>Debug</a:t>
            </a:r>
            <a:r>
              <a:rPr lang="zh-CN" altLang="en-US" dirty="0"/>
              <a:t>一下</a:t>
            </a:r>
            <a:endParaRPr lang="en-US" dirty="0"/>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420464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Acne</a:t>
            </a:r>
            <a:r>
              <a:rPr lang="en-US" altLang="zh-CN" b="0" i="0" dirty="0">
                <a:solidFill>
                  <a:srgbClr val="333333"/>
                </a:solidFill>
                <a:effectLst/>
                <a:latin typeface="Helvetica Neue"/>
              </a:rPr>
              <a:t>['</a:t>
            </a:r>
            <a:r>
              <a:rPr lang="en-US" altLang="zh-CN" b="0" i="0" dirty="0" err="1">
                <a:solidFill>
                  <a:srgbClr val="333333"/>
                </a:solidFill>
                <a:effectLst/>
                <a:latin typeface="Helvetica Neue"/>
              </a:rPr>
              <a:t>ækni</a:t>
            </a:r>
            <a:r>
              <a:rPr lang="en-US" altLang="zh-CN" b="0" i="0" dirty="0">
                <a:solidFill>
                  <a:srgbClr val="333333"/>
                </a:solidFill>
                <a:effectLst/>
                <a:latin typeface="Helvetica Neue"/>
              </a:rPr>
              <a:t>]</a:t>
            </a: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365939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dirty="0"/>
              <a:t>阴影贴图受限于分辨率， 在距离光源 较远的情况下，多个像素可能去</a:t>
            </a:r>
            <a:r>
              <a:rPr lang="en-US" altLang="zh-CN" dirty="0" err="1"/>
              <a:t>shadowmap</a:t>
            </a:r>
            <a:r>
              <a:rPr lang="zh-CN" altLang="en-US" dirty="0"/>
              <a:t>的同一个值去采样。</a:t>
            </a:r>
            <a:endParaRPr lang="en-US" altLang="zh-CN" dirty="0"/>
          </a:p>
          <a:p>
            <a:pPr marL="457200" indent="-457200">
              <a:buAutoNum type="arabicPeriod"/>
            </a:pPr>
            <a:r>
              <a:rPr lang="zh-CN" altLang="en-US" dirty="0"/>
              <a:t>每个斜坡代表 </a:t>
            </a:r>
            <a:r>
              <a:rPr lang="en-US" altLang="zh-CN" dirty="0"/>
              <a:t>shadow map</a:t>
            </a:r>
            <a:r>
              <a:rPr lang="zh-CN" altLang="en-US" dirty="0"/>
              <a:t>一个单独的像素</a:t>
            </a:r>
            <a:r>
              <a:rPr lang="en-US" altLang="zh-CN" dirty="0"/>
              <a:t>, </a:t>
            </a:r>
            <a:r>
              <a:rPr lang="zh-CN" altLang="en-US" dirty="0"/>
              <a:t>同一个深度值</a:t>
            </a:r>
            <a:endParaRPr lang="en-US" altLang="zh-CN" dirty="0"/>
          </a:p>
          <a:p>
            <a:pPr marL="457200" indent="-457200">
              <a:buAutoNum type="arabicPeriod"/>
            </a:pPr>
            <a:r>
              <a:rPr lang="zh-CN" altLang="en-US" b="0" i="0" dirty="0">
                <a:solidFill>
                  <a:srgbClr val="222222"/>
                </a:solidFill>
                <a:effectLst/>
                <a:latin typeface="Microsoft Yahei" panose="020B0503020204020204" pitchFamily="34" charset="-122"/>
                <a:ea typeface="Microsoft Yahei" panose="020B0503020204020204" pitchFamily="34" charset="-122"/>
              </a:rPr>
              <a:t>当光源以一个角度朝向表面的时候就会出问题，这种情况下深度贴图也是从一个角度下进行渲染的。</a:t>
            </a:r>
            <a:endParaRPr lang="en-US" altLang="zh-CN" b="0" i="0" dirty="0">
              <a:solidFill>
                <a:srgbClr val="222222"/>
              </a:solidFill>
              <a:effectLst/>
              <a:latin typeface="Microsoft Yahei" panose="020B0503020204020204" pitchFamily="34" charset="-122"/>
              <a:ea typeface="Microsoft Yahei" panose="020B0503020204020204" pitchFamily="34" charset="-122"/>
            </a:endParaRPr>
          </a:p>
          <a:p>
            <a:pPr marL="457200" indent="-457200">
              <a:buAutoNum type="arabicPeriod"/>
            </a:pPr>
            <a:r>
              <a:rPr lang="zh-CN" altLang="en-US" b="0" i="0" dirty="0">
                <a:solidFill>
                  <a:srgbClr val="222222"/>
                </a:solidFill>
                <a:effectLst/>
                <a:latin typeface="Microsoft Yahei" panose="020B0503020204020204" pitchFamily="34" charset="-122"/>
                <a:ea typeface="Microsoft Yahei" panose="020B0503020204020204" pitchFamily="34" charset="-122"/>
              </a:rPr>
              <a:t>多个片段就会从同一个斜坡的深度纹理像素中采样，有些在地板上面，有些在地板下面；这样我们所得到的阴影就有了差异</a:t>
            </a: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55950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42071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23</a:t>
            </a:fld>
            <a:endParaRPr lang="zh-CN">
              <a:solidFill>
                <a:prstClr val="black"/>
              </a:solidFill>
            </a:endParaRPr>
          </a:p>
        </p:txBody>
      </p:sp>
    </p:spTree>
    <p:extLst>
      <p:ext uri="{BB962C8B-B14F-4D97-AF65-F5344CB8AC3E}">
        <p14:creationId xmlns:p14="http://schemas.microsoft.com/office/powerpoint/2010/main" val="4061239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不管平截头体划分成多少块， 分辨率都是一样的，有多少块，就需要多少张</a:t>
            </a:r>
            <a:r>
              <a:rPr lang="en-US" altLang="zh-CN" dirty="0" err="1"/>
              <a:t>ShadowMap</a:t>
            </a:r>
            <a:endParaRPr lang="en-US" altLang="zh-CN" dirty="0"/>
          </a:p>
          <a:p>
            <a:r>
              <a:rPr lang="en-US" altLang="zh-CN" dirty="0"/>
              <a:t>2. </a:t>
            </a:r>
            <a:r>
              <a:rPr lang="zh-CN" altLang="en-US" dirty="0"/>
              <a:t>举例解释下表现精度</a:t>
            </a:r>
            <a:endParaRPr lang="en-US" altLang="zh-CN" dirty="0"/>
          </a:p>
          <a:p>
            <a:r>
              <a:rPr lang="en-US" altLang="zh-CN" dirty="0"/>
              <a:t>3. </a:t>
            </a:r>
            <a:r>
              <a:rPr lang="zh-CN" altLang="en-US" dirty="0"/>
              <a:t>参照光照方向，不同的划分平截头体是有重合的区域的，重合区域部分不可避免的会多画几次，</a:t>
            </a:r>
            <a:endParaRPr lang="en-US" altLang="zh-CN" dirty="0"/>
          </a:p>
          <a:p>
            <a:endParaRPr lang="en-US" altLang="zh-CN" dirty="0"/>
          </a:p>
          <a:p>
            <a:r>
              <a:rPr lang="zh-CN" altLang="en-US" dirty="0"/>
              <a:t>指一下斜着的正方形框，说明这个是光源方向的 </a:t>
            </a:r>
            <a:r>
              <a:rPr lang="en-US" altLang="zh-CN" dirty="0"/>
              <a:t>view project</a:t>
            </a:r>
            <a:r>
              <a:rPr lang="zh-CN" altLang="en-US" dirty="0"/>
              <a:t>矩阵，尽可能括住整个划分的平截头体</a:t>
            </a:r>
            <a:endParaRPr lang="en-US" altLang="zh-CN" dirty="0"/>
          </a:p>
          <a:p>
            <a:endParaRPr lang="en-US" altLang="zh-CN" dirty="0"/>
          </a:p>
          <a:p>
            <a:r>
              <a:rPr lang="zh-CN" altLang="en-US" dirty="0"/>
              <a:t>比如</a:t>
            </a:r>
            <a:r>
              <a:rPr lang="en-US" altLang="zh-CN" dirty="0"/>
              <a:t>100x100</a:t>
            </a:r>
            <a:r>
              <a:rPr lang="zh-CN" altLang="en-US" dirty="0"/>
              <a:t>分辨率的</a:t>
            </a:r>
            <a:r>
              <a:rPr lang="en-US" altLang="zh-CN" dirty="0" err="1"/>
              <a:t>shadowmap</a:t>
            </a:r>
            <a:r>
              <a:rPr lang="en-US" altLang="zh-CN" dirty="0"/>
              <a:t>, </a:t>
            </a:r>
            <a:r>
              <a:rPr lang="zh-CN" altLang="en-US" dirty="0"/>
              <a:t>举例越近的划分块，比如</a:t>
            </a:r>
            <a:r>
              <a:rPr lang="en-US" altLang="zh-CN" dirty="0"/>
              <a:t>1</a:t>
            </a:r>
            <a:r>
              <a:rPr lang="zh-CN" altLang="en-US" dirty="0"/>
              <a:t>米的 肯定用</a:t>
            </a:r>
            <a:r>
              <a:rPr lang="en-US" altLang="zh-CN" dirty="0"/>
              <a:t>100x100</a:t>
            </a:r>
            <a:r>
              <a:rPr lang="zh-CN" altLang="en-US" dirty="0"/>
              <a:t>表现出来的精度更高</a:t>
            </a:r>
            <a:endParaRPr lang="en-US" altLang="zh-CN" dirty="0"/>
          </a:p>
          <a:p>
            <a:r>
              <a:rPr lang="zh-CN" altLang="en-US" dirty="0"/>
              <a:t>但是 比如最远的划分块 </a:t>
            </a:r>
            <a:r>
              <a:rPr lang="en-US" altLang="zh-CN" dirty="0"/>
              <a:t>1km</a:t>
            </a:r>
            <a:r>
              <a:rPr lang="zh-CN" altLang="en-US" dirty="0"/>
              <a:t>这么远，那用</a:t>
            </a:r>
            <a:r>
              <a:rPr lang="en-US" altLang="zh-CN" dirty="0"/>
              <a:t>100x100</a:t>
            </a:r>
            <a:r>
              <a:rPr lang="zh-CN" altLang="en-US" dirty="0"/>
              <a:t>来表现肯定精度就会低</a:t>
            </a: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581737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分区的算法：</a:t>
            </a:r>
            <a:endParaRPr lang="en-US" altLang="zh-CN" dirty="0"/>
          </a:p>
          <a:p>
            <a:endParaRPr lang="en-US" altLang="zh-CN" dirty="0"/>
          </a:p>
          <a:p>
            <a:r>
              <a:rPr lang="en-US" altLang="zh-CN" dirty="0"/>
              <a:t>F, n</a:t>
            </a:r>
            <a:r>
              <a:rPr lang="zh-CN" altLang="en-US" dirty="0"/>
              <a:t>代表 </a:t>
            </a:r>
            <a:r>
              <a:rPr lang="en-US" altLang="zh-CN" dirty="0"/>
              <a:t>near plane , far plane, C</a:t>
            </a:r>
            <a:r>
              <a:rPr lang="zh-CN" altLang="en-US" dirty="0"/>
              <a:t>是要分多少级</a:t>
            </a:r>
            <a:endParaRPr lang="en-US" altLang="zh-CN" dirty="0"/>
          </a:p>
          <a:p>
            <a:endParaRPr lang="en-US" altLang="zh-CN" dirty="0"/>
          </a:p>
          <a:p>
            <a:r>
              <a:rPr lang="zh-CN" altLang="en-US" dirty="0"/>
              <a:t>比如分</a:t>
            </a:r>
            <a:r>
              <a:rPr lang="en-US" altLang="zh-CN" dirty="0"/>
              <a:t>3</a:t>
            </a:r>
            <a:r>
              <a:rPr lang="zh-CN" altLang="en-US" dirty="0"/>
              <a:t>及， 那 </a:t>
            </a:r>
            <a:r>
              <a:rPr lang="en-US" altLang="zh-CN" dirty="0"/>
              <a:t>r = 10,  </a:t>
            </a:r>
            <a:r>
              <a:rPr lang="zh-CN" altLang="en-US" dirty="0"/>
              <a:t>第一级 </a:t>
            </a:r>
            <a:r>
              <a:rPr lang="en-US" altLang="zh-CN" dirty="0"/>
              <a:t>1-10</a:t>
            </a:r>
            <a:r>
              <a:rPr lang="zh-CN" altLang="en-US" dirty="0"/>
              <a:t>， 每级 按</a:t>
            </a:r>
            <a:r>
              <a:rPr lang="en-US" altLang="zh-CN" dirty="0"/>
              <a:t>10</a:t>
            </a:r>
            <a:r>
              <a:rPr lang="zh-CN" altLang="en-US" dirty="0"/>
              <a:t>增长。</a:t>
            </a:r>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45042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dirty="0"/>
              <a:t>解决阴影边缘的锯齿，着色的像素和</a:t>
            </a:r>
            <a:r>
              <a:rPr lang="en-US" altLang="zh-CN" dirty="0" err="1"/>
              <a:t>ShadowMap</a:t>
            </a:r>
            <a:r>
              <a:rPr lang="zh-CN" altLang="en-US" dirty="0"/>
              <a:t>上的像素不是</a:t>
            </a:r>
            <a:r>
              <a:rPr lang="en-US" altLang="zh-CN" dirty="0"/>
              <a:t>1</a:t>
            </a:r>
            <a:r>
              <a:rPr lang="zh-CN" altLang="en-US" dirty="0"/>
              <a:t>比</a:t>
            </a:r>
            <a:r>
              <a:rPr lang="en-US" altLang="zh-CN" dirty="0"/>
              <a:t>1</a:t>
            </a:r>
            <a:r>
              <a:rPr lang="zh-CN" altLang="en-US" dirty="0"/>
              <a:t>的关系，可能多个着色的像素对应同一个深度值</a:t>
            </a:r>
            <a:endParaRPr lang="en-US" altLang="zh-CN" dirty="0"/>
          </a:p>
          <a:p>
            <a:pPr marL="457200" indent="-457200">
              <a:buAutoNum type="arabicPeriod"/>
            </a:pPr>
            <a:r>
              <a:rPr lang="zh-CN" altLang="en-US" dirty="0"/>
              <a:t>特别是边缘的时候，就会出现这样的小锯齿</a:t>
            </a:r>
            <a:endParaRPr lang="en-US" altLang="zh-CN" dirty="0"/>
          </a:p>
          <a:p>
            <a:pPr marL="457200" indent="-457200">
              <a:buAutoNum type="arabicPeriod"/>
            </a:pPr>
            <a:r>
              <a:rPr lang="zh-CN" altLang="en-US" dirty="0"/>
              <a:t>解决方式就是采样的时候以对应的</a:t>
            </a:r>
            <a:r>
              <a:rPr lang="en-US" altLang="zh-CN" dirty="0" err="1"/>
              <a:t>shadowmap</a:t>
            </a:r>
            <a:r>
              <a:rPr lang="zh-CN" altLang="en-US" dirty="0"/>
              <a:t>像素为中心取周围的</a:t>
            </a:r>
            <a:r>
              <a:rPr lang="en-US" altLang="zh-CN" dirty="0"/>
              <a:t>9</a:t>
            </a:r>
            <a:r>
              <a:rPr lang="zh-CN" altLang="en-US" dirty="0"/>
              <a:t>个点，然后算出一个百分比的概率，大概有多少的概率是在这个阴影里的。</a:t>
            </a:r>
            <a:endParaRPr lang="en-US" altLang="zh-CN" dirty="0"/>
          </a:p>
          <a:p>
            <a:pPr marL="457200" indent="-457200">
              <a:buAutoNum type="arabicPeriod"/>
            </a:pPr>
            <a:r>
              <a:rPr lang="zh-CN" altLang="en-US" dirty="0"/>
              <a:t>百分比的意思是 比如采样</a:t>
            </a:r>
            <a:r>
              <a:rPr lang="en-US" altLang="zh-CN" dirty="0"/>
              <a:t>9</a:t>
            </a:r>
            <a:r>
              <a:rPr lang="zh-CN" altLang="en-US" dirty="0"/>
              <a:t>个点，经过对比可能有</a:t>
            </a:r>
            <a:r>
              <a:rPr lang="en-US" altLang="zh-CN" dirty="0"/>
              <a:t>4</a:t>
            </a:r>
            <a:r>
              <a:rPr lang="zh-CN" altLang="en-US" dirty="0"/>
              <a:t>个点是比 </a:t>
            </a:r>
            <a:r>
              <a:rPr lang="en-US" altLang="zh-CN" dirty="0"/>
              <a:t>shadow map</a:t>
            </a:r>
            <a:r>
              <a:rPr lang="zh-CN" altLang="en-US" dirty="0"/>
              <a:t>的值要大的，那么这时候这</a:t>
            </a:r>
            <a:r>
              <a:rPr lang="en-US" altLang="zh-CN" dirty="0"/>
              <a:t>4</a:t>
            </a:r>
            <a:r>
              <a:rPr lang="zh-CN" altLang="en-US" dirty="0"/>
              <a:t>个点就是在阴影里面的</a:t>
            </a:r>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1119081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基于</a:t>
            </a:r>
            <a:r>
              <a:rPr lang="en-US" altLang="zh-CN" dirty="0"/>
              <a:t>PCF</a:t>
            </a:r>
            <a:r>
              <a:rPr lang="zh-CN" altLang="en-US" dirty="0"/>
              <a:t>的 软阴影，这块需要查一下，补一下链接</a:t>
            </a:r>
            <a:endParaRPr lang="en-US" altLang="zh-CN" dirty="0"/>
          </a:p>
          <a:p>
            <a:endParaRPr lang="en-US" dirty="0"/>
          </a:p>
          <a:p>
            <a:r>
              <a:rPr lang="zh-CN" altLang="en-US" dirty="0"/>
              <a:t>左侧图 ：没有软阴影  右侧图：有软阴影，边缘是有虚化的</a:t>
            </a:r>
            <a:endParaRPr lang="en-US" dirty="0"/>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1545806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更明显的软阴影</a:t>
            </a:r>
            <a:endParaRPr lang="en-US" dirty="0"/>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1033122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PCSS</a:t>
            </a:r>
            <a:r>
              <a:rPr lang="zh-CN" altLang="en-US" dirty="0"/>
              <a:t>是 </a:t>
            </a:r>
            <a:r>
              <a:rPr lang="en-US" altLang="zh-CN" dirty="0" err="1"/>
              <a:t>pcf</a:t>
            </a:r>
            <a:r>
              <a:rPr lang="zh-CN" altLang="en-US" dirty="0"/>
              <a:t>的一个变种</a:t>
            </a:r>
            <a:endParaRPr lang="en-US" altLang="zh-CN" dirty="0"/>
          </a:p>
          <a:p>
            <a:endParaRPr lang="en-US" altLang="zh-CN" dirty="0"/>
          </a:p>
          <a:p>
            <a:r>
              <a:rPr lang="zh-CN" altLang="en-US" dirty="0"/>
              <a:t>离光源越近的，采样范围越小，离光源越远的，采样范围越大</a:t>
            </a:r>
            <a:endParaRPr lang="en-US" altLang="zh-CN" dirty="0"/>
          </a:p>
          <a:p>
            <a:endParaRPr lang="en-US" altLang="zh-CN" dirty="0"/>
          </a:p>
          <a:p>
            <a:r>
              <a:rPr lang="zh-CN" altLang="en-US" dirty="0"/>
              <a:t>对比上一页可以发现举例光源越远，阴影边缘越柔和</a:t>
            </a:r>
            <a:endParaRPr lang="en-US" altLang="zh-CN" dirty="0"/>
          </a:p>
          <a:p>
            <a:r>
              <a:rPr lang="zh-CN" altLang="en-US" dirty="0"/>
              <a:t>会动态的去调整 </a:t>
            </a:r>
            <a:r>
              <a:rPr lang="en-US" altLang="zh-CN" dirty="0"/>
              <a:t>shadow map</a:t>
            </a:r>
            <a:r>
              <a:rPr lang="zh-CN" altLang="en-US" dirty="0"/>
              <a:t>的采样范围，　　Ｗ就是采样范围</a:t>
            </a:r>
            <a:endParaRPr lang="en-US" altLang="zh-CN" dirty="0"/>
          </a:p>
          <a:p>
            <a:endParaRPr lang="en-US" altLang="zh-CN" dirty="0"/>
          </a:p>
          <a:p>
            <a:r>
              <a:rPr lang="en-US" altLang="zh-CN" dirty="0"/>
              <a:t>Light</a:t>
            </a:r>
            <a:r>
              <a:rPr lang="zh-CN" altLang="en-US" dirty="0"/>
              <a:t>面光源</a:t>
            </a:r>
            <a:endParaRPr lang="en-US" altLang="zh-CN" dirty="0"/>
          </a:p>
          <a:p>
            <a:r>
              <a:rPr lang="zh-CN" altLang="en-US" dirty="0"/>
              <a:t>本影： 全黑的，灯光完全照不到的</a:t>
            </a:r>
            <a:endParaRPr lang="en-US" altLang="zh-CN" dirty="0"/>
          </a:p>
          <a:p>
            <a:r>
              <a:rPr lang="zh-CN" altLang="en-US" dirty="0"/>
              <a:t>半影： 虚的</a:t>
            </a:r>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315281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 注意　两个不同的</a:t>
            </a:r>
            <a:r>
              <a:rPr lang="en-US" altLang="zh-CN" dirty="0" err="1"/>
              <a:t>Pipline</a:t>
            </a:r>
            <a:endParaRPr lang="en-US" altLang="zh-CN" dirty="0"/>
          </a:p>
          <a:p>
            <a:r>
              <a:rPr lang="en-US" altLang="zh-CN" dirty="0"/>
              <a:t>2. </a:t>
            </a:r>
            <a:r>
              <a:rPr lang="zh-CN" altLang="en-US" dirty="0"/>
              <a:t>注意看右下角图，每一个过程都是一个</a:t>
            </a:r>
            <a:r>
              <a:rPr lang="en-US" altLang="zh-CN" dirty="0"/>
              <a:t>shader</a:t>
            </a:r>
            <a:r>
              <a:rPr lang="zh-CN" altLang="en-US" dirty="0"/>
              <a:t>，绿色代表可编程</a:t>
            </a:r>
            <a:endParaRPr lang="en-US" altLang="zh-CN" dirty="0"/>
          </a:p>
          <a:p>
            <a:r>
              <a:rPr lang="en-US" altLang="zh-CN" dirty="0"/>
              <a:t>3.</a:t>
            </a:r>
            <a:r>
              <a:rPr lang="zh-CN" altLang="en-US" dirty="0"/>
              <a:t>大致过程就是通过摄像机发射一条光线，经过几次弹射之后，在弹射过程中通过</a:t>
            </a:r>
            <a:endParaRPr lang="en-US" altLang="zh-CN" dirty="0"/>
          </a:p>
          <a:p>
            <a:r>
              <a:rPr lang="zh-CN" altLang="en-US" dirty="0"/>
              <a:t>跟光源和场景物体的交互，来判断阴影。</a:t>
            </a:r>
            <a:endParaRPr lang="en-US" altLang="zh-CN" dirty="0"/>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177900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indent="-457200">
              <a:buAutoNum type="arabicPeriod"/>
            </a:pPr>
            <a:r>
              <a:rPr lang="zh-CN" altLang="en-US" dirty="0"/>
              <a:t>在光线追踪显卡出来以后，逐步取代 </a:t>
            </a:r>
            <a:r>
              <a:rPr lang="en-US" altLang="zh-CN" dirty="0"/>
              <a:t>shadow map</a:t>
            </a:r>
            <a:r>
              <a:rPr lang="zh-CN" altLang="en-US" dirty="0"/>
              <a:t>的一种阴影方法</a:t>
            </a:r>
            <a:endParaRPr lang="en-US" altLang="zh-CN" dirty="0"/>
          </a:p>
          <a:p>
            <a:pPr marL="457200" indent="-457200">
              <a:buAutoNum type="arabicPeriod"/>
            </a:pPr>
            <a:r>
              <a:rPr lang="zh-CN" altLang="en-US" dirty="0"/>
              <a:t>每个像素点只发射一条光线就能确定 是 阴影区和非阴影区</a:t>
            </a:r>
            <a:endParaRPr lang="en-US" altLang="zh-CN" dirty="0"/>
          </a:p>
          <a:p>
            <a:pPr marL="457200" indent="-457200">
              <a:buAutoNum type="arabicPeriod"/>
            </a:pPr>
            <a:endParaRPr lang="en-US" altLang="zh-CN" dirty="0"/>
          </a:p>
          <a:p>
            <a:pPr marL="457200" indent="-457200">
              <a:buAutoNum type="arabicPeriod"/>
            </a:pPr>
            <a:r>
              <a:rPr lang="zh-CN" altLang="en-US" dirty="0"/>
              <a:t>场景简单， </a:t>
            </a:r>
            <a:r>
              <a:rPr lang="en-US" altLang="zh-CN" dirty="0"/>
              <a:t>shadow map</a:t>
            </a:r>
            <a:r>
              <a:rPr lang="zh-CN" altLang="en-US" dirty="0"/>
              <a:t>有优势，但是复杂场景，比如</a:t>
            </a:r>
            <a:r>
              <a:rPr lang="en-US" altLang="zh-CN" dirty="0"/>
              <a:t>1w</a:t>
            </a:r>
            <a:r>
              <a:rPr lang="zh-CN" altLang="en-US" dirty="0"/>
              <a:t>个物体，这个时候构建</a:t>
            </a:r>
            <a:r>
              <a:rPr lang="en-US" altLang="zh-CN" dirty="0"/>
              <a:t>shadow map</a:t>
            </a:r>
            <a:r>
              <a:rPr lang="zh-CN" altLang="en-US" dirty="0"/>
              <a:t>的代价就比较高</a:t>
            </a:r>
            <a:endParaRPr lang="en-US" altLang="zh-CN" dirty="0"/>
          </a:p>
          <a:p>
            <a:pPr marL="457200" indent="-457200">
              <a:buAutoNum type="arabicPeriod"/>
            </a:pPr>
            <a:r>
              <a:rPr lang="zh-CN" altLang="en-US" dirty="0"/>
              <a:t>对于屏幕分辨率一定的， </a:t>
            </a:r>
            <a:r>
              <a:rPr lang="en-US" altLang="zh-CN" dirty="0"/>
              <a:t>ray trace shadow </a:t>
            </a:r>
            <a:r>
              <a:rPr lang="zh-CN" altLang="en-US" dirty="0"/>
              <a:t>消耗 基本是比较恒定的， 对于复杂场景来说，计算量相对会低一些，</a:t>
            </a:r>
            <a:endParaRPr lang="en-US" altLang="zh-CN" dirty="0"/>
          </a:p>
          <a:p>
            <a:pPr marL="0" indent="0">
              <a:buNone/>
            </a:pPr>
            <a:r>
              <a:rPr lang="zh-CN" altLang="en-US" dirty="0"/>
              <a:t>不是计算的大头</a:t>
            </a:r>
            <a:endParaRPr lang="en-US" altLang="zh-CN" dirty="0"/>
          </a:p>
          <a:p>
            <a:pPr marL="0" indent="0">
              <a:buNone/>
            </a:pPr>
            <a:r>
              <a:rPr lang="zh-CN" altLang="en-US" dirty="0"/>
              <a:t>慢慢的 会替代</a:t>
            </a:r>
            <a:r>
              <a:rPr lang="en-US" altLang="zh-CN" dirty="0"/>
              <a:t>shadow map, </a:t>
            </a:r>
            <a:r>
              <a:rPr lang="zh-CN" altLang="en-US" dirty="0"/>
              <a:t>不会有</a:t>
            </a:r>
            <a:r>
              <a:rPr lang="en-US" altLang="zh-CN" dirty="0"/>
              <a:t>shadow map</a:t>
            </a:r>
            <a:r>
              <a:rPr lang="zh-CN" altLang="en-US" dirty="0"/>
              <a:t>分辨率问题，精度问题等。</a:t>
            </a:r>
            <a:endParaRPr lang="en-US" altLang="zh-CN" dirty="0"/>
          </a:p>
          <a:p>
            <a:pPr marL="0" indent="0">
              <a:buNone/>
            </a:pPr>
            <a:r>
              <a:rPr lang="zh-CN" altLang="en-US" dirty="0"/>
              <a:t>比较依赖硬件，目前还用不到移动端</a:t>
            </a:r>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2943486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静态阴影：提前烘焙好的当前场景静态物体</a:t>
            </a:r>
            <a:endParaRPr lang="en-US" altLang="zh-CN" dirty="0"/>
          </a:p>
          <a:p>
            <a:endParaRPr lang="en-US" altLang="zh-CN" dirty="0"/>
          </a:p>
          <a:p>
            <a:r>
              <a:rPr lang="zh-CN" altLang="en-US" dirty="0"/>
              <a:t>只适用于静态光照</a:t>
            </a:r>
            <a:endParaRPr lang="en-US" altLang="zh-CN" dirty="0"/>
          </a:p>
          <a:p>
            <a:r>
              <a:rPr lang="zh-CN" altLang="en-US" dirty="0"/>
              <a:t>记录的是当前场景的亮度信息</a:t>
            </a:r>
            <a:endParaRPr lang="en-US" altLang="zh-CN" dirty="0"/>
          </a:p>
          <a:p>
            <a:endParaRPr lang="en-US" altLang="zh-CN" dirty="0"/>
          </a:p>
          <a:p>
            <a:r>
              <a:rPr lang="en-US" altLang="zh-CN" dirty="0" err="1"/>
              <a:t>LightMap</a:t>
            </a:r>
            <a:r>
              <a:rPr lang="zh-CN" altLang="en-US" dirty="0"/>
              <a:t>， 记录了当前场景的亮度信息</a:t>
            </a:r>
            <a:endParaRPr lang="en-US" altLang="zh-CN" dirty="0"/>
          </a:p>
          <a:p>
            <a:r>
              <a:rPr lang="en-US" altLang="zh-CN" dirty="0" err="1"/>
              <a:t>ShadowMap</a:t>
            </a:r>
            <a:r>
              <a:rPr lang="en-US" altLang="zh-CN" dirty="0"/>
              <a:t>,  </a:t>
            </a:r>
            <a:r>
              <a:rPr lang="zh-CN" altLang="en-US" dirty="0"/>
              <a:t>记录了当前镜头下看到物体的深度信息</a:t>
            </a: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56139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ShadowMap</a:t>
            </a:r>
            <a:r>
              <a:rPr lang="en-US" altLang="zh-CN" dirty="0"/>
              <a:t>,  </a:t>
            </a:r>
            <a:r>
              <a:rPr lang="zh-CN" altLang="en-US" dirty="0"/>
              <a:t>记录了当前镜头下看到物体的深度信息</a:t>
            </a:r>
            <a:endParaRPr lang="en-US" altLang="zh-CN" dirty="0"/>
          </a:p>
          <a:p>
            <a:endParaRPr lang="en-US" altLang="zh-CN" dirty="0"/>
          </a:p>
          <a:p>
            <a:r>
              <a:rPr lang="en-US" altLang="zh-CN" dirty="0" err="1"/>
              <a:t>LightMap</a:t>
            </a:r>
            <a:r>
              <a:rPr lang="zh-CN" altLang="en-US" dirty="0"/>
              <a:t>目前可以认为整个场景有一张，里面绘制了场景内所有的物体，暂时先不考虑更复杂的情况</a:t>
            </a:r>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2972950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把物体的顶点都投射到一个面上，简单说 就是把这个面拍扁了，要注意阴影是透明的， </a:t>
            </a:r>
            <a:endParaRPr lang="en-US" altLang="zh-CN" dirty="0"/>
          </a:p>
          <a:p>
            <a:pPr marL="0" indent="0">
              <a:buNone/>
            </a:pPr>
            <a:r>
              <a:rPr lang="en-US" altLang="zh-CN" dirty="0"/>
              <a:t>2. </a:t>
            </a:r>
            <a:r>
              <a:rPr lang="zh-CN" altLang="en-US" dirty="0"/>
              <a:t>把投射出来的这个 物体 做独立的 </a:t>
            </a:r>
            <a:r>
              <a:rPr lang="en-US" altLang="zh-CN" dirty="0"/>
              <a:t>draw call </a:t>
            </a:r>
            <a:r>
              <a:rPr lang="zh-CN" altLang="en-US" dirty="0"/>
              <a:t>画出来， 跟正常的物体是在同一个管线里</a:t>
            </a:r>
            <a:endParaRPr lang="en-US" altLang="zh-CN" dirty="0"/>
          </a:p>
          <a:p>
            <a:pPr marL="0" indent="0">
              <a:buNone/>
            </a:pPr>
            <a:endParaRPr lang="en-US" altLang="zh-CN" dirty="0"/>
          </a:p>
          <a:p>
            <a:pPr marL="0" indent="0">
              <a:buNone/>
            </a:pPr>
            <a:r>
              <a:rPr lang="zh-CN" altLang="en-US" dirty="0"/>
              <a:t>投影矩阵的目的，就是把当前物体的顶点投射到某一个面上</a:t>
            </a:r>
            <a:endParaRPr lang="en-US" altLang="zh-CN" dirty="0"/>
          </a:p>
          <a:p>
            <a:pPr marL="0" indent="0">
              <a:buNone/>
            </a:pPr>
            <a:endParaRPr lang="en-US" altLang="zh-CN"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45982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Shadow</a:t>
            </a:r>
            <a:r>
              <a:rPr lang="zh-CN" altLang="en-US" dirty="0"/>
              <a:t>是半透明的，需要用 </a:t>
            </a:r>
            <a:r>
              <a:rPr lang="en-US" altLang="zh-CN" dirty="0"/>
              <a:t>Translucent</a:t>
            </a:r>
            <a:r>
              <a:rPr lang="zh-CN" altLang="en-US" dirty="0"/>
              <a:t>绘制，简单理解就是把这个骷髅头直接拍扁了，成一个片</a:t>
            </a:r>
            <a:endParaRPr lang="en-US" altLang="zh-CN" dirty="0"/>
          </a:p>
          <a:p>
            <a:endParaRPr lang="en-US" altLang="zh-CN" dirty="0"/>
          </a:p>
          <a:p>
            <a:r>
              <a:rPr lang="zh-CN" altLang="en-US" dirty="0"/>
              <a:t>拍扁了同一个像素点会有重绘的问题，因为有可能好几个点会拍到一个像素上，需要用到 </a:t>
            </a:r>
            <a:r>
              <a:rPr lang="en-US" altLang="zh-CN" dirty="0"/>
              <a:t>Stencil Test</a:t>
            </a:r>
            <a:r>
              <a:rPr lang="zh-CN" altLang="en-US" dirty="0"/>
              <a:t>避免重绘</a:t>
            </a:r>
            <a:endParaRPr lang="en-US" altLang="zh-CN" dirty="0"/>
          </a:p>
          <a:p>
            <a:endParaRPr lang="en-US" altLang="zh-CN" dirty="0"/>
          </a:p>
          <a:p>
            <a:r>
              <a:rPr lang="zh-CN" altLang="en-US" dirty="0"/>
              <a:t>简单介绍下</a:t>
            </a:r>
            <a:r>
              <a:rPr lang="en-US" altLang="zh-CN" dirty="0" err="1"/>
              <a:t>StencilTest</a:t>
            </a:r>
            <a:r>
              <a:rPr lang="en-US" altLang="zh-CN" dirty="0"/>
              <a:t>: </a:t>
            </a:r>
            <a:r>
              <a:rPr lang="zh-CN" altLang="en-US" dirty="0"/>
              <a:t>通过一个</a:t>
            </a:r>
            <a:r>
              <a:rPr lang="en-US" altLang="zh-CN" dirty="0"/>
              <a:t>Mask</a:t>
            </a:r>
            <a:r>
              <a:rPr lang="zh-CN" altLang="en-US" dirty="0"/>
              <a:t>值标记位置为</a:t>
            </a:r>
            <a:r>
              <a:rPr lang="en-US" altLang="zh-CN" dirty="0"/>
              <a:t>1 </a:t>
            </a:r>
            <a:r>
              <a:rPr lang="zh-CN" altLang="en-US" dirty="0"/>
              <a:t>来表情是否已经绘制过，绘制了当发生重绘时就不再绘制了</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159539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438DF56B-8CBC-4293-992F-179621AF3D25}"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155068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E9F17BB9-9CDD-491A-BF82-5D6AFE0087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Tree>
    <p:extLst>
      <p:ext uri="{BB962C8B-B14F-4D97-AF65-F5344CB8AC3E}">
        <p14:creationId xmlns:p14="http://schemas.microsoft.com/office/powerpoint/2010/main" val="3259603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74262038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59720840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28821549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83574545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4.pn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blog.csdn.net/jxw167/article/details/65632580?utm_source=debugrun&amp;utm_medium=referral" TargetMode="External"/><Relationship Id="rId5" Type="http://schemas.openxmlformats.org/officeDocument/2006/relationships/image" Target="../media/image2.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alexander.wester/ray-tracing-soft-shadows-in-real-time-a53b836d123b"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zhuanlan.zhihu.com/p/142193557"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hyperlink" Target="https://zhuanlan.zhihu.com/p/97267754"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gif"/><Relationship Id="rId5" Type="http://schemas.openxmlformats.org/officeDocument/2006/relationships/image" Target="../media/image3.jpg"/><Relationship Id="rId4" Type="http://schemas.openxmlformats.org/officeDocument/2006/relationships/hyperlink" Target="http://www.360doc.com/content/14/1020/11/16836446_418351038.s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6.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卢铮</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1910700" y="8989179"/>
            <a:ext cx="20591813" cy="1477436"/>
          </a:xfrm>
          <a:prstGeom prst="rect">
            <a:avLst/>
          </a:prstGeom>
          <a:noFill/>
          <a:ln>
            <a:noFill/>
          </a:ln>
        </p:spPr>
        <p:txBody>
          <a:bodyPr lIns="182850" tIns="91400" rIns="182850" bIns="91400" anchor="ctr" anchorCtr="0">
            <a:noAutofit/>
          </a:bodyPr>
          <a:lstStyle/>
          <a:p>
            <a:pPr algn="ctr">
              <a:buSzPct val="25000"/>
            </a:pPr>
            <a:r>
              <a:rPr lang="en-US" alt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Shadow Mapping</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441049"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8703024"/>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从光源视角渲染</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a:t>
            </a:r>
          </a:p>
          <a:p>
            <a:pPr marL="514350" indent="-514350">
              <a:lnSpc>
                <a:spcPct val="150000"/>
              </a:lnSpc>
              <a:spcBef>
                <a:spcPts val="600"/>
              </a:spcBef>
              <a:buFont typeface="Arial" panose="020B0604020202020204" pitchFamily="34" charset="0"/>
              <a:buChar cha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图里的是光源在该射线方向上距离光源最近的点</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不在</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上的位置肯定在阴影区</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正常视角渲染物体时，可将渲染点坐标转换到</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Light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空间，计算出该点的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与</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ShadowDepth</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对比，如果更大，肯定在阴影区</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a:lnSpc>
                <a:spcPct val="150000"/>
              </a:lnSpc>
              <a:spcBef>
                <a:spcPts val="600"/>
              </a:spcBef>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ShaDow</a:t>
            </a:r>
            <a:r>
              <a:rPr lang="en-US" altLang="zh-CN" sz="6000" kern="0" cap="all" dirty="0">
                <a:solidFill>
                  <a:srgbClr val="000000"/>
                </a:solidFill>
                <a:latin typeface="微软雅黑" panose="020B0503020204020204" pitchFamily="34" charset="-122"/>
                <a:ea typeface="微软雅黑" panose="020B0503020204020204" pitchFamily="34" charset="-122"/>
              </a:rPr>
              <a:t> Map</a:t>
            </a:r>
            <a:r>
              <a:rPr lang="zh-CN" altLang="en-US" sz="6000" kern="0" cap="all" dirty="0">
                <a:solidFill>
                  <a:srgbClr val="000000"/>
                </a:solidFill>
                <a:latin typeface="微软雅黑" panose="020B0503020204020204" pitchFamily="34" charset="-122"/>
                <a:ea typeface="微软雅黑" panose="020B0503020204020204" pitchFamily="34" charset="-122"/>
              </a:rPr>
              <a:t>原理</a:t>
            </a: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D383848E-56AE-45A8-9AAF-943929079647}"/>
              </a:ext>
            </a:extLst>
          </p:cNvPr>
          <p:cNvPicPr>
            <a:picLocks noChangeAspect="1"/>
          </p:cNvPicPr>
          <p:nvPr/>
        </p:nvPicPr>
        <p:blipFill>
          <a:blip r:embed="rId4"/>
          <a:stretch>
            <a:fillRect/>
          </a:stretch>
        </p:blipFill>
        <p:spPr>
          <a:xfrm>
            <a:off x="12765023" y="3588258"/>
            <a:ext cx="11773023" cy="5958078"/>
          </a:xfrm>
          <a:prstGeom prst="rect">
            <a:avLst/>
          </a:prstGeom>
        </p:spPr>
      </p:pic>
    </p:spTree>
    <p:extLst>
      <p:ext uri="{BB962C8B-B14F-4D97-AF65-F5344CB8AC3E}">
        <p14:creationId xmlns:p14="http://schemas.microsoft.com/office/powerpoint/2010/main" val="123100161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5948744"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6000" cap="all" dirty="0" err="1">
                <a:solidFill>
                  <a:srgbClr val="000000"/>
                </a:solidFill>
                <a:latin typeface="微软雅黑" panose="020B0503020204020204" pitchFamily="34" charset="-122"/>
                <a:ea typeface="微软雅黑" panose="020B0503020204020204" pitchFamily="34" charset="-122"/>
              </a:rPr>
              <a:t>ShaDow</a:t>
            </a:r>
            <a:r>
              <a:rPr lang="en-US" altLang="zh-CN" sz="6000" cap="all" dirty="0">
                <a:solidFill>
                  <a:srgbClr val="000000"/>
                </a:solidFill>
                <a:latin typeface="微软雅黑" panose="020B0503020204020204" pitchFamily="34" charset="-122"/>
                <a:ea typeface="微软雅黑" panose="020B0503020204020204" pitchFamily="34" charset="-122"/>
              </a:rPr>
              <a:t> Map</a:t>
            </a:r>
            <a:endParaRPr kumimoji="0" lang="zh-CN" altLang="en-US"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6" name="图片 5">
            <a:extLst>
              <a:ext uri="{FF2B5EF4-FFF2-40B4-BE49-F238E27FC236}">
                <a16:creationId xmlns:a16="http://schemas.microsoft.com/office/drawing/2014/main" id="{5503221D-F5A3-4855-9A59-14BA44653698}"/>
              </a:ext>
            </a:extLst>
          </p:cNvPr>
          <p:cNvPicPr>
            <a:picLocks noChangeAspect="1"/>
          </p:cNvPicPr>
          <p:nvPr/>
        </p:nvPicPr>
        <p:blipFill>
          <a:blip r:embed="rId4"/>
          <a:stretch>
            <a:fillRect/>
          </a:stretch>
        </p:blipFill>
        <p:spPr>
          <a:xfrm>
            <a:off x="2621455" y="4575683"/>
            <a:ext cx="4541345" cy="4564634"/>
          </a:xfrm>
          <a:prstGeom prst="rect">
            <a:avLst/>
          </a:prstGeom>
        </p:spPr>
      </p:pic>
      <p:pic>
        <p:nvPicPr>
          <p:cNvPr id="10" name="图片 9">
            <a:extLst>
              <a:ext uri="{FF2B5EF4-FFF2-40B4-BE49-F238E27FC236}">
                <a16:creationId xmlns:a16="http://schemas.microsoft.com/office/drawing/2014/main" id="{CE59D518-F2FA-4689-9077-9585F173827F}"/>
              </a:ext>
            </a:extLst>
          </p:cNvPr>
          <p:cNvPicPr>
            <a:picLocks noChangeAspect="1"/>
          </p:cNvPicPr>
          <p:nvPr/>
        </p:nvPicPr>
        <p:blipFill>
          <a:blip r:embed="rId5"/>
          <a:stretch>
            <a:fillRect/>
          </a:stretch>
        </p:blipFill>
        <p:spPr>
          <a:xfrm>
            <a:off x="8137837" y="2213615"/>
            <a:ext cx="15171844" cy="10369246"/>
          </a:xfrm>
          <a:prstGeom prst="rect">
            <a:avLst/>
          </a:prstGeom>
        </p:spPr>
      </p:pic>
    </p:spTree>
    <p:extLst>
      <p:ext uri="{BB962C8B-B14F-4D97-AF65-F5344CB8AC3E}">
        <p14:creationId xmlns:p14="http://schemas.microsoft.com/office/powerpoint/2010/main" val="31543742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4" y="-1"/>
            <a:ext cx="12886295" cy="13716001"/>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195633" y="3954550"/>
            <a:ext cx="12014636" cy="8690649"/>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计算</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Scene Bounds</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：基于某一原点，计算人眼能看到的大致范围。</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龙书</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 Chapter 20 Shadow Mapping)</a:t>
            </a: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构建光源视角</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View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和</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 Project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矩阵</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1485900" lvl="1" indent="-571500">
              <a:lnSpc>
                <a:spcPct val="150000"/>
              </a:lnSpc>
              <a:spcBef>
                <a:spcPts val="600"/>
              </a:spcBef>
              <a:buFont typeface="Arial" panose="020B0604020202020204" pitchFamily="34" charset="0"/>
              <a:buChar char="•"/>
            </a:pPr>
            <a:r>
              <a:rPr lang="zh-CN" altLang="en-US" dirty="0">
                <a:solidFill>
                  <a:srgbClr val="000000"/>
                </a:solidFill>
                <a:latin typeface="微软雅黑 Light" panose="020B0502040204020203" pitchFamily="34" charset="-122"/>
                <a:ea typeface="微软雅黑 Light" panose="020B0502040204020203" pitchFamily="34" charset="-122"/>
                <a:sym typeface="Helvetica Light"/>
              </a:rPr>
              <a:t>注意方向光需要构建正交矩阵</a:t>
            </a:r>
            <a:endParaRPr lang="en-US" altLang="zh-CN" dirty="0">
              <a:solidFill>
                <a:srgbClr val="000000"/>
              </a:solidFill>
              <a:latin typeface="微软雅黑 Light" panose="020B0502040204020203" pitchFamily="34" charset="-122"/>
              <a:ea typeface="微软雅黑 Light" panose="020B0502040204020203" pitchFamily="34" charset="-122"/>
              <a:sym typeface="Helvetica Light"/>
            </a:endParaRPr>
          </a:p>
          <a:p>
            <a:pPr marL="1485900" lvl="1" indent="-57150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点光源才构建 透视矩阵</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1485900" lvl="1" indent="-57150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算法：</a:t>
            </a:r>
            <a:r>
              <a:rPr lang="zh-CN" altLang="en-US" dirty="0">
                <a:solidFill>
                  <a:srgbClr val="000000"/>
                </a:solidFill>
                <a:latin typeface="微软雅黑 Light" panose="020B0502040204020203" pitchFamily="34" charset="-122"/>
                <a:ea typeface="微软雅黑 Light" panose="020B0502040204020203" pitchFamily="34" charset="-122"/>
                <a:sym typeface="Helvetica Light"/>
              </a:rPr>
              <a:t>龙书</a:t>
            </a:r>
            <a:r>
              <a:rPr lang="en-US" altLang="zh-CN"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en-US" altLang="zh-CN"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dirty="0" err="1">
                <a:solidFill>
                  <a:srgbClr val="000000"/>
                </a:solidFill>
                <a:latin typeface="微软雅黑 Light" panose="020B0502040204020203" pitchFamily="34" charset="-122"/>
                <a:ea typeface="微软雅黑 Light" panose="020B0502040204020203" pitchFamily="34" charset="-122"/>
                <a:sym typeface="Helvetica Light"/>
              </a:rPr>
              <a:t>UpdateShadowTransform</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变换到</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Light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视角的投影矩阵，经过透视除法之后在</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NDC</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范围</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[-1, 1]</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为了后续去</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取深度，需要乘变换矩阵变换到</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[0, 1]</a:t>
            </a:r>
          </a:p>
          <a:p>
            <a:pPr>
              <a:lnSpc>
                <a:spcPct val="150000"/>
              </a:lnSpc>
              <a:spcBef>
                <a:spcPts val="600"/>
              </a:spcBef>
            </a:pPr>
            <a:endParaRPr lang="en-US" altLang="zh-CN" sz="3200" b="0" dirty="0">
              <a:solidFill>
                <a:srgbClr val="000000"/>
              </a:solidFill>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构建基于</a:t>
            </a:r>
            <a:r>
              <a:rPr lang="en-US" altLang="zh-CN" sz="6000" kern="0" cap="all" dirty="0">
                <a:solidFill>
                  <a:srgbClr val="000000"/>
                </a:solidFill>
                <a:latin typeface="微软雅黑" panose="020B0503020204020204" pitchFamily="34" charset="-122"/>
                <a:ea typeface="微软雅黑" panose="020B0503020204020204" pitchFamily="34" charset="-122"/>
              </a:rPr>
              <a:t>Light</a:t>
            </a:r>
            <a:r>
              <a:rPr lang="zh-CN" altLang="en-US" sz="6000" kern="0" cap="all" dirty="0">
                <a:solidFill>
                  <a:srgbClr val="000000"/>
                </a:solidFill>
                <a:latin typeface="微软雅黑" panose="020B0503020204020204" pitchFamily="34" charset="-122"/>
                <a:ea typeface="微软雅黑" panose="020B0503020204020204" pitchFamily="34" charset="-122"/>
              </a:rPr>
              <a:t>的</a:t>
            </a:r>
            <a:r>
              <a:rPr lang="en-US" altLang="zh-CN" sz="6000" kern="0" cap="all" dirty="0">
                <a:solidFill>
                  <a:srgbClr val="000000"/>
                </a:solidFill>
                <a:latin typeface="微软雅黑" panose="020B0503020204020204" pitchFamily="34" charset="-122"/>
                <a:ea typeface="微软雅黑" panose="020B0503020204020204" pitchFamily="34" charset="-122"/>
              </a:rPr>
              <a:t>View</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A5679124-33FB-4619-AC75-10FE58F14A8D}"/>
              </a:ext>
            </a:extLst>
          </p:cNvPr>
          <p:cNvPicPr>
            <a:picLocks noChangeAspect="1"/>
          </p:cNvPicPr>
          <p:nvPr/>
        </p:nvPicPr>
        <p:blipFill>
          <a:blip r:embed="rId4"/>
          <a:stretch>
            <a:fillRect/>
          </a:stretch>
        </p:blipFill>
        <p:spPr>
          <a:xfrm>
            <a:off x="14329830" y="2483606"/>
            <a:ext cx="10083535" cy="4753032"/>
          </a:xfrm>
          <a:prstGeom prst="rect">
            <a:avLst/>
          </a:prstGeom>
        </p:spPr>
      </p:pic>
      <p:pic>
        <p:nvPicPr>
          <p:cNvPr id="15" name="图片 14">
            <a:extLst>
              <a:ext uri="{FF2B5EF4-FFF2-40B4-BE49-F238E27FC236}">
                <a16:creationId xmlns:a16="http://schemas.microsoft.com/office/drawing/2014/main" id="{F1E0E9EC-55BD-4D37-9A33-D9FB90A98F80}"/>
              </a:ext>
            </a:extLst>
          </p:cNvPr>
          <p:cNvPicPr>
            <a:picLocks noChangeAspect="1"/>
          </p:cNvPicPr>
          <p:nvPr/>
        </p:nvPicPr>
        <p:blipFill>
          <a:blip r:embed="rId5"/>
          <a:stretch>
            <a:fillRect/>
          </a:stretch>
        </p:blipFill>
        <p:spPr>
          <a:xfrm>
            <a:off x="14210269" y="8482958"/>
            <a:ext cx="10232462" cy="2577763"/>
          </a:xfrm>
          <a:prstGeom prst="rect">
            <a:avLst/>
          </a:prstGeom>
        </p:spPr>
      </p:pic>
    </p:spTree>
    <p:extLst>
      <p:ext uri="{BB962C8B-B14F-4D97-AF65-F5344CB8AC3E}">
        <p14:creationId xmlns:p14="http://schemas.microsoft.com/office/powerpoint/2010/main" val="37036588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2120176"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7795083"/>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一个</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Resource,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两个</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View”</a:t>
            </a: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创建一个</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D3D12Resource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Texture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类型用来写深度</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创建一个</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ShaderResourceView</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使</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 shader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可以在</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上采样</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创建一个</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DepthStencilView</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使</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shader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可以把深度信息画在</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上</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创建渲染深度图的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PSO: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注意</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ShadowMapPso</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没有</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RenderTarget</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渲染深度图的准备工作</a:t>
            </a: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06658AC4-DB6A-4D61-BDB0-C7F06E0F4C4E}"/>
              </a:ext>
            </a:extLst>
          </p:cNvPr>
          <p:cNvPicPr>
            <a:picLocks noChangeAspect="1"/>
          </p:cNvPicPr>
          <p:nvPr/>
        </p:nvPicPr>
        <p:blipFill>
          <a:blip r:embed="rId4"/>
          <a:stretch>
            <a:fillRect/>
          </a:stretch>
        </p:blipFill>
        <p:spPr>
          <a:xfrm>
            <a:off x="13917453" y="234574"/>
            <a:ext cx="9477361" cy="5128258"/>
          </a:xfrm>
          <a:prstGeom prst="rect">
            <a:avLst/>
          </a:prstGeom>
        </p:spPr>
      </p:pic>
      <p:pic>
        <p:nvPicPr>
          <p:cNvPr id="3" name="图片 2">
            <a:extLst>
              <a:ext uri="{FF2B5EF4-FFF2-40B4-BE49-F238E27FC236}">
                <a16:creationId xmlns:a16="http://schemas.microsoft.com/office/drawing/2014/main" id="{3AE6D293-E8FB-4493-94E0-73CDF855BF8C}"/>
              </a:ext>
            </a:extLst>
          </p:cNvPr>
          <p:cNvPicPr>
            <a:picLocks noChangeAspect="1"/>
          </p:cNvPicPr>
          <p:nvPr/>
        </p:nvPicPr>
        <p:blipFill>
          <a:blip r:embed="rId5"/>
          <a:stretch>
            <a:fillRect/>
          </a:stretch>
        </p:blipFill>
        <p:spPr>
          <a:xfrm>
            <a:off x="13623507" y="5611103"/>
            <a:ext cx="10065252" cy="5128258"/>
          </a:xfrm>
          <a:prstGeom prst="rect">
            <a:avLst/>
          </a:prstGeom>
        </p:spPr>
      </p:pic>
      <p:pic>
        <p:nvPicPr>
          <p:cNvPr id="14" name="图片 13">
            <a:extLst>
              <a:ext uri="{FF2B5EF4-FFF2-40B4-BE49-F238E27FC236}">
                <a16:creationId xmlns:a16="http://schemas.microsoft.com/office/drawing/2014/main" id="{001C34F1-91B0-4D66-BAF7-E7AE46C08945}"/>
              </a:ext>
            </a:extLst>
          </p:cNvPr>
          <p:cNvPicPr>
            <a:picLocks noChangeAspect="1"/>
          </p:cNvPicPr>
          <p:nvPr/>
        </p:nvPicPr>
        <p:blipFill>
          <a:blip r:embed="rId6"/>
          <a:stretch>
            <a:fillRect/>
          </a:stretch>
        </p:blipFill>
        <p:spPr>
          <a:xfrm>
            <a:off x="13444150" y="10930482"/>
            <a:ext cx="10683605" cy="2291247"/>
          </a:xfrm>
          <a:prstGeom prst="rect">
            <a:avLst/>
          </a:prstGeom>
        </p:spPr>
      </p:pic>
    </p:spTree>
    <p:extLst>
      <p:ext uri="{BB962C8B-B14F-4D97-AF65-F5344CB8AC3E}">
        <p14:creationId xmlns:p14="http://schemas.microsoft.com/office/powerpoint/2010/main" val="23459351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fade">
                                      <p:cBhvr>
                                        <p:cTn id="13" dur="500"/>
                                        <p:tgtEl>
                                          <p:spTgt spid="8">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2120176"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6133089"/>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切换当前</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的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Resource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为</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 Write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状态</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指定当前的</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RenderTarget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为</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DepthTarget</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设置当前的</a:t>
            </a:r>
            <a:r>
              <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PSO</a:t>
            </a: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为之前创建的</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绘制灯光视角内的物体</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再讲</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Resource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状态切换回</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Read</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渲染深度图</a:t>
            </a: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3" name="图片 12">
            <a:extLst>
              <a:ext uri="{FF2B5EF4-FFF2-40B4-BE49-F238E27FC236}">
                <a16:creationId xmlns:a16="http://schemas.microsoft.com/office/drawing/2014/main" id="{3058F9C2-ACD7-48E6-B14B-4C7F3785BDC7}"/>
              </a:ext>
            </a:extLst>
          </p:cNvPr>
          <p:cNvPicPr>
            <a:picLocks noChangeAspect="1"/>
          </p:cNvPicPr>
          <p:nvPr/>
        </p:nvPicPr>
        <p:blipFill>
          <a:blip r:embed="rId4"/>
          <a:stretch>
            <a:fillRect/>
          </a:stretch>
        </p:blipFill>
        <p:spPr>
          <a:xfrm>
            <a:off x="13457684" y="5697655"/>
            <a:ext cx="10802748" cy="2015438"/>
          </a:xfrm>
          <a:prstGeom prst="rect">
            <a:avLst/>
          </a:prstGeom>
        </p:spPr>
      </p:pic>
      <p:pic>
        <p:nvPicPr>
          <p:cNvPr id="17" name="图片 16">
            <a:extLst>
              <a:ext uri="{FF2B5EF4-FFF2-40B4-BE49-F238E27FC236}">
                <a16:creationId xmlns:a16="http://schemas.microsoft.com/office/drawing/2014/main" id="{D2C1CA30-7A0B-4876-B38D-34D796CE0C1F}"/>
              </a:ext>
            </a:extLst>
          </p:cNvPr>
          <p:cNvPicPr>
            <a:picLocks noChangeAspect="1"/>
          </p:cNvPicPr>
          <p:nvPr/>
        </p:nvPicPr>
        <p:blipFill>
          <a:blip r:embed="rId5"/>
          <a:stretch>
            <a:fillRect/>
          </a:stretch>
        </p:blipFill>
        <p:spPr>
          <a:xfrm>
            <a:off x="13457684" y="3295650"/>
            <a:ext cx="10926316" cy="1851695"/>
          </a:xfrm>
          <a:prstGeom prst="rect">
            <a:avLst/>
          </a:prstGeom>
        </p:spPr>
      </p:pic>
      <p:pic>
        <p:nvPicPr>
          <p:cNvPr id="21" name="图片 20">
            <a:extLst>
              <a:ext uri="{FF2B5EF4-FFF2-40B4-BE49-F238E27FC236}">
                <a16:creationId xmlns:a16="http://schemas.microsoft.com/office/drawing/2014/main" id="{EB32B633-504E-4FB4-8AA4-6474C603E6B2}"/>
              </a:ext>
            </a:extLst>
          </p:cNvPr>
          <p:cNvPicPr>
            <a:picLocks noChangeAspect="1"/>
          </p:cNvPicPr>
          <p:nvPr/>
        </p:nvPicPr>
        <p:blipFill>
          <a:blip r:embed="rId6"/>
          <a:stretch>
            <a:fillRect/>
          </a:stretch>
        </p:blipFill>
        <p:spPr>
          <a:xfrm>
            <a:off x="13444150" y="8451708"/>
            <a:ext cx="10919401" cy="1968642"/>
          </a:xfrm>
          <a:prstGeom prst="rect">
            <a:avLst/>
          </a:prstGeom>
        </p:spPr>
      </p:pic>
    </p:spTree>
    <p:extLst>
      <p:ext uri="{BB962C8B-B14F-4D97-AF65-F5344CB8AC3E}">
        <p14:creationId xmlns:p14="http://schemas.microsoft.com/office/powerpoint/2010/main" val="10230486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3057632"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7041030"/>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使用</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Shadow 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作为输入</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常规渲染人眼视角内物体</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着色点的变换，获取在灯光空间的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值</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拿当前着色点</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 VS Shadow 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对应的比较点</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值</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计算</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ShadowFactor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（阴影因子），结合光照计算输出结果</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常规场景渲染</a:t>
            </a:r>
          </a:p>
        </p:txBody>
      </p:sp>
      <p:pic>
        <p:nvPicPr>
          <p:cNvPr id="12"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B26DBCFA-8BD7-49FC-AB52-727029DD15CC}"/>
              </a:ext>
            </a:extLst>
          </p:cNvPr>
          <p:cNvPicPr>
            <a:picLocks noChangeAspect="1"/>
          </p:cNvPicPr>
          <p:nvPr>
            <p:custDataLst>
              <p:tags r:id="rId1"/>
            </p:custDataLst>
          </p:nvPr>
        </p:nvPicPr>
        <p:blipFill>
          <a:blip r:embed="rId5"/>
          <a:stretch>
            <a:fillRect/>
          </a:stretch>
        </p:blipFill>
        <p:spPr>
          <a:xfrm>
            <a:off x="14381607" y="2996567"/>
            <a:ext cx="9810228" cy="4815112"/>
          </a:xfrm>
          <a:prstGeom prst="rect">
            <a:avLst/>
          </a:prstGeom>
        </p:spPr>
      </p:pic>
    </p:spTree>
    <p:extLst>
      <p:ext uri="{BB962C8B-B14F-4D97-AF65-F5344CB8AC3E}">
        <p14:creationId xmlns:p14="http://schemas.microsoft.com/office/powerpoint/2010/main" val="24784082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3057632" cy="13716000"/>
            <a:chOff x="10467974" y="26142"/>
            <a:chExt cx="16015357" cy="13716000"/>
          </a:xfrm>
        </p:grpSpPr>
        <p:sp>
          <p:nvSpPr>
            <p:cNvPr id="5" name="Rectangle"/>
            <p:cNvSpPr/>
            <p:nvPr/>
          </p:nvSpPr>
          <p:spPr>
            <a:xfrm>
              <a:off x="10467974" y="26142"/>
              <a:ext cx="1601535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5473293"/>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创建</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一个</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Resource,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两个</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View”</a:t>
            </a:r>
          </a:p>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构建</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Light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出发的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View</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和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Project</a:t>
            </a:r>
          </a:p>
          <a:p>
            <a:pPr marL="514350" indent="-514350">
              <a:lnSpc>
                <a:spcPct val="150000"/>
              </a:lnSpc>
              <a:spcBef>
                <a:spcPts val="600"/>
              </a:spcBef>
              <a:buFont typeface="+mj-lt"/>
              <a:buAutoNum type="arabicPeriod"/>
            </a:pP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 Pass</a:t>
            </a:r>
          </a:p>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常规渲染过程</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作为</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SRV</a:t>
            </a:r>
          </a:p>
          <a:p>
            <a:pPr marL="514350" indent="-514350">
              <a:lnSpc>
                <a:spcPct val="150000"/>
              </a:lnSpc>
              <a:spcBef>
                <a:spcPts val="600"/>
              </a:spcBef>
              <a:buFont typeface="+mj-lt"/>
              <a:buAutoNum type="arabicPeriod"/>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PS</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中获取</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ShadowFactor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并使用</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光照计算出的结果乘上</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ShadowFactor</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2103725"/>
            <a:ext cx="10563850"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ShaDow</a:t>
            </a:r>
            <a:r>
              <a:rPr lang="en-US" altLang="zh-CN" sz="6000" kern="0" cap="all" dirty="0">
                <a:solidFill>
                  <a:srgbClr val="000000"/>
                </a:solidFill>
                <a:latin typeface="微软雅黑" panose="020B0503020204020204" pitchFamily="34" charset="-122"/>
                <a:ea typeface="微软雅黑" panose="020B0503020204020204" pitchFamily="34" charset="-122"/>
              </a:rPr>
              <a:t> map(</a:t>
            </a:r>
            <a:r>
              <a:rPr lang="zh-CN" altLang="en-US" sz="6000" kern="0" cap="all" dirty="0">
                <a:solidFill>
                  <a:srgbClr val="000000"/>
                </a:solidFill>
                <a:latin typeface="微软雅黑" panose="020B0503020204020204" pitchFamily="34" charset="-122"/>
                <a:ea typeface="微软雅黑" panose="020B0503020204020204" pitchFamily="34" charset="-122"/>
              </a:rPr>
              <a:t>结合</a:t>
            </a:r>
            <a:r>
              <a:rPr lang="en-US" altLang="zh-CN" sz="6000" kern="0" cap="all" dirty="0">
                <a:solidFill>
                  <a:srgbClr val="000000"/>
                </a:solidFill>
                <a:latin typeface="微软雅黑" panose="020B0503020204020204" pitchFamily="34" charset="-122"/>
                <a:ea typeface="微软雅黑" panose="020B0503020204020204" pitchFamily="34" charset="-122"/>
              </a:rPr>
              <a:t>DX12)</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spTree>
    <p:extLst>
      <p:ext uri="{BB962C8B-B14F-4D97-AF65-F5344CB8AC3E}">
        <p14:creationId xmlns:p14="http://schemas.microsoft.com/office/powerpoint/2010/main" val="30965880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539969"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4471096"/>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DS Target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状态转换</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关键：</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 Stencil View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和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 Target</a:t>
            </a:r>
          </a:p>
          <a:p>
            <a:pPr marL="514350" indent="-514350">
              <a:lnSpc>
                <a:spcPct val="150000"/>
              </a:lnSpc>
              <a:spcBef>
                <a:spcPts val="600"/>
              </a:spcBef>
              <a:buFont typeface="Arial" panose="020B0604020202020204" pitchFamily="34" charset="0"/>
              <a:buChar cha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Shader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相对简单，没必要搞复杂的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Shader</a:t>
            </a: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基本的变换参数做</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VS</a:t>
            </a:r>
          </a:p>
          <a:p>
            <a:pPr marL="514350" indent="-514350">
              <a:lnSpc>
                <a:spcPct val="150000"/>
              </a:lnSpc>
              <a:spcBef>
                <a:spcPts val="600"/>
              </a:spcBef>
              <a:buFont typeface="Arial" panose="020B0604020202020204" pitchFamily="34" charset="0"/>
              <a:buChar cha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PS,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不需要</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PS</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的输出</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5" y="1945878"/>
            <a:ext cx="10107459"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渲染</a:t>
            </a:r>
            <a:r>
              <a:rPr lang="en-US" altLang="zh-CN" sz="6000" kern="0" cap="all" dirty="0" err="1">
                <a:solidFill>
                  <a:srgbClr val="000000"/>
                </a:solidFill>
                <a:latin typeface="微软雅黑" panose="020B0503020204020204" pitchFamily="34" charset="-122"/>
                <a:ea typeface="微软雅黑" panose="020B0503020204020204" pitchFamily="34" charset="-122"/>
              </a:rPr>
              <a:t>ShaDowmap</a:t>
            </a:r>
            <a:r>
              <a:rPr lang="zh-CN" altLang="en-US" sz="6000" kern="0" cap="all" dirty="0">
                <a:solidFill>
                  <a:srgbClr val="000000"/>
                </a:solidFill>
                <a:latin typeface="微软雅黑" panose="020B0503020204020204" pitchFamily="34" charset="-122"/>
                <a:ea typeface="微软雅黑" panose="020B0503020204020204" pitchFamily="34" charset="-122"/>
              </a:rPr>
              <a:t>的</a:t>
            </a:r>
            <a:r>
              <a:rPr lang="en-US" altLang="zh-CN" sz="6000" kern="0" cap="all" dirty="0">
                <a:solidFill>
                  <a:srgbClr val="000000"/>
                </a:solidFill>
                <a:latin typeface="微软雅黑" panose="020B0503020204020204" pitchFamily="34" charset="-122"/>
                <a:ea typeface="微软雅黑" panose="020B0503020204020204" pitchFamily="34" charset="-122"/>
              </a:rPr>
              <a:t>Pass</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7" name="图片 6">
            <a:extLst>
              <a:ext uri="{FF2B5EF4-FFF2-40B4-BE49-F238E27FC236}">
                <a16:creationId xmlns:a16="http://schemas.microsoft.com/office/drawing/2014/main" id="{9BF73021-7830-48C4-BC5D-2CC6B6191F09}"/>
              </a:ext>
            </a:extLst>
          </p:cNvPr>
          <p:cNvPicPr>
            <a:picLocks noChangeAspect="1"/>
          </p:cNvPicPr>
          <p:nvPr/>
        </p:nvPicPr>
        <p:blipFill>
          <a:blip r:embed="rId4"/>
          <a:stretch>
            <a:fillRect/>
          </a:stretch>
        </p:blipFill>
        <p:spPr>
          <a:xfrm>
            <a:off x="12863944" y="2203950"/>
            <a:ext cx="10107459" cy="4654050"/>
          </a:xfrm>
          <a:prstGeom prst="rect">
            <a:avLst/>
          </a:prstGeom>
        </p:spPr>
      </p:pic>
      <p:pic>
        <p:nvPicPr>
          <p:cNvPr id="11" name="图片 10">
            <a:extLst>
              <a:ext uri="{FF2B5EF4-FFF2-40B4-BE49-F238E27FC236}">
                <a16:creationId xmlns:a16="http://schemas.microsoft.com/office/drawing/2014/main" id="{60E3A6DE-3062-4858-A5DC-C9C1A6680FEA}"/>
              </a:ext>
            </a:extLst>
          </p:cNvPr>
          <p:cNvPicPr>
            <a:picLocks noChangeAspect="1"/>
          </p:cNvPicPr>
          <p:nvPr/>
        </p:nvPicPr>
        <p:blipFill>
          <a:blip r:embed="rId5"/>
          <a:stretch>
            <a:fillRect/>
          </a:stretch>
        </p:blipFill>
        <p:spPr>
          <a:xfrm>
            <a:off x="12819269" y="7271249"/>
            <a:ext cx="10107459" cy="4060261"/>
          </a:xfrm>
          <a:prstGeom prst="rect">
            <a:avLst/>
          </a:prstGeom>
        </p:spPr>
      </p:pic>
    </p:spTree>
    <p:extLst>
      <p:ext uri="{BB962C8B-B14F-4D97-AF65-F5344CB8AC3E}">
        <p14:creationId xmlns:p14="http://schemas.microsoft.com/office/powerpoint/2010/main" val="16621718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8235661"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1747273"/>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AutoNum type="arabicPeriod"/>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Depth</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Resource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作为</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SV</a:t>
            </a:r>
          </a:p>
          <a:p>
            <a:pPr marL="514350" indent="-514350">
              <a:lnSpc>
                <a:spcPct val="150000"/>
              </a:lnSpc>
              <a:spcBef>
                <a:spcPts val="600"/>
              </a:spcBef>
              <a:buAutoNum type="arabicPeriod"/>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Shader</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部分</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常规渲染</a:t>
            </a:r>
            <a:r>
              <a:rPr lang="en-US" altLang="zh-CN" sz="6000" kern="0" cap="all" dirty="0">
                <a:solidFill>
                  <a:srgbClr val="000000"/>
                </a:solidFill>
                <a:latin typeface="微软雅黑" panose="020B0503020204020204" pitchFamily="34" charset="-122"/>
                <a:ea typeface="微软雅黑" panose="020B0503020204020204" pitchFamily="34" charset="-122"/>
              </a:rPr>
              <a:t>Pass</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3" name="图片 2">
            <a:extLst>
              <a:ext uri="{FF2B5EF4-FFF2-40B4-BE49-F238E27FC236}">
                <a16:creationId xmlns:a16="http://schemas.microsoft.com/office/drawing/2014/main" id="{F55C7F03-B94A-4937-A178-14FEAF36DF09}"/>
              </a:ext>
            </a:extLst>
          </p:cNvPr>
          <p:cNvPicPr>
            <a:picLocks noChangeAspect="1"/>
          </p:cNvPicPr>
          <p:nvPr/>
        </p:nvPicPr>
        <p:blipFill>
          <a:blip r:embed="rId4"/>
          <a:stretch>
            <a:fillRect/>
          </a:stretch>
        </p:blipFill>
        <p:spPr>
          <a:xfrm>
            <a:off x="9559636" y="1218492"/>
            <a:ext cx="14800354" cy="2254741"/>
          </a:xfrm>
          <a:prstGeom prst="rect">
            <a:avLst/>
          </a:prstGeom>
        </p:spPr>
      </p:pic>
      <p:sp>
        <p:nvSpPr>
          <p:cNvPr id="7" name="文本框 6">
            <a:extLst>
              <a:ext uri="{FF2B5EF4-FFF2-40B4-BE49-F238E27FC236}">
                <a16:creationId xmlns:a16="http://schemas.microsoft.com/office/drawing/2014/main" id="{5EDE82D8-28D4-4B09-AC75-40BBD8AE5D37}"/>
              </a:ext>
            </a:extLst>
          </p:cNvPr>
          <p:cNvSpPr txBox="1"/>
          <p:nvPr/>
        </p:nvSpPr>
        <p:spPr>
          <a:xfrm>
            <a:off x="13770133" y="3602978"/>
            <a:ext cx="5206555"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PS </a:t>
            </a:r>
            <a:r>
              <a:rPr kumimoji="0" lang="en-US" altLang="zh-CN" b="0" i="0" u="none" strike="noStrike" cap="none" spc="0" normalizeH="0" baseline="0" dirty="0" err="1">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ShadowMap</a:t>
            </a:r>
            <a:r>
              <a:rPr kumimoji="0" lang="zh-CN" altLang="en-US"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作为输入</a:t>
            </a:r>
          </a:p>
        </p:txBody>
      </p:sp>
      <p:pic>
        <p:nvPicPr>
          <p:cNvPr id="14" name="图片 13">
            <a:extLst>
              <a:ext uri="{FF2B5EF4-FFF2-40B4-BE49-F238E27FC236}">
                <a16:creationId xmlns:a16="http://schemas.microsoft.com/office/drawing/2014/main" id="{75555EF3-C3E0-4F93-9231-E9712B75319D}"/>
              </a:ext>
            </a:extLst>
          </p:cNvPr>
          <p:cNvPicPr>
            <a:picLocks noChangeAspect="1"/>
          </p:cNvPicPr>
          <p:nvPr/>
        </p:nvPicPr>
        <p:blipFill>
          <a:blip r:embed="rId5"/>
          <a:stretch>
            <a:fillRect/>
          </a:stretch>
        </p:blipFill>
        <p:spPr>
          <a:xfrm>
            <a:off x="9880912" y="4564586"/>
            <a:ext cx="13500388" cy="6098630"/>
          </a:xfrm>
          <a:prstGeom prst="rect">
            <a:avLst/>
          </a:prstGeom>
        </p:spPr>
      </p:pic>
      <p:sp>
        <p:nvSpPr>
          <p:cNvPr id="15" name="文本框 14">
            <a:extLst>
              <a:ext uri="{FF2B5EF4-FFF2-40B4-BE49-F238E27FC236}">
                <a16:creationId xmlns:a16="http://schemas.microsoft.com/office/drawing/2014/main" id="{EFC304B5-5175-4331-A59B-2E4FBF5218EE}"/>
              </a:ext>
            </a:extLst>
          </p:cNvPr>
          <p:cNvSpPr txBox="1"/>
          <p:nvPr/>
        </p:nvSpPr>
        <p:spPr>
          <a:xfrm>
            <a:off x="14899484" y="10704115"/>
            <a:ext cx="294785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计算阴影因子</a:t>
            </a:r>
          </a:p>
        </p:txBody>
      </p:sp>
      <p:pic>
        <p:nvPicPr>
          <p:cNvPr id="23" name="图片 22">
            <a:extLst>
              <a:ext uri="{FF2B5EF4-FFF2-40B4-BE49-F238E27FC236}">
                <a16:creationId xmlns:a16="http://schemas.microsoft.com/office/drawing/2014/main" id="{CBC5A162-7050-4CAC-8C59-FC9A15734C46}"/>
              </a:ext>
            </a:extLst>
          </p:cNvPr>
          <p:cNvPicPr>
            <a:picLocks noChangeAspect="1"/>
          </p:cNvPicPr>
          <p:nvPr/>
        </p:nvPicPr>
        <p:blipFill>
          <a:blip r:embed="rId6"/>
          <a:stretch>
            <a:fillRect/>
          </a:stretch>
        </p:blipFill>
        <p:spPr>
          <a:xfrm>
            <a:off x="9880912" y="11488255"/>
            <a:ext cx="13500388" cy="2018505"/>
          </a:xfrm>
          <a:prstGeom prst="rect">
            <a:avLst/>
          </a:prstGeom>
        </p:spPr>
      </p:pic>
    </p:spTree>
    <p:extLst>
      <p:ext uri="{BB962C8B-B14F-4D97-AF65-F5344CB8AC3E}">
        <p14:creationId xmlns:p14="http://schemas.microsoft.com/office/powerpoint/2010/main" val="11933758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109880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all"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Helvetica"/>
              </a:rPr>
              <a:t>ShaDow</a:t>
            </a:r>
            <a:r>
              <a:rPr kumimoji="0" lang="en-US" altLang="zh-CN"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 Map</a:t>
            </a:r>
            <a:r>
              <a:rPr kumimoji="0" lang="zh-CN" altLang="en-US"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（结合</a:t>
            </a:r>
            <a:r>
              <a:rPr kumimoji="0" lang="en-US" altLang="zh-CN"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DX12</a:t>
            </a:r>
            <a:r>
              <a:rPr kumimoji="0" lang="zh-CN" altLang="en-US"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a:t>
            </a:r>
          </a:p>
        </p:txBody>
      </p:sp>
      <p:pic>
        <p:nvPicPr>
          <p:cNvPr id="5"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descr="图片包含 游戏机, 电脑&#10;&#10;描述已自动生成">
            <a:extLst>
              <a:ext uri="{FF2B5EF4-FFF2-40B4-BE49-F238E27FC236}">
                <a16:creationId xmlns:a16="http://schemas.microsoft.com/office/drawing/2014/main" id="{EA4C6AAD-34C2-4CD1-BF46-6F77F1C52AFD}"/>
              </a:ext>
            </a:extLst>
          </p:cNvPr>
          <p:cNvPicPr>
            <a:picLocks noChangeAspect="1"/>
          </p:cNvPicPr>
          <p:nvPr/>
        </p:nvPicPr>
        <p:blipFill>
          <a:blip r:embed="rId4"/>
          <a:stretch>
            <a:fillRect/>
          </a:stretch>
        </p:blipFill>
        <p:spPr>
          <a:xfrm>
            <a:off x="3262569" y="2615514"/>
            <a:ext cx="17254379" cy="9542091"/>
          </a:xfrm>
          <a:prstGeom prst="rect">
            <a:avLst/>
          </a:prstGeom>
        </p:spPr>
      </p:pic>
    </p:spTree>
    <p:extLst>
      <p:ext uri="{BB962C8B-B14F-4D97-AF65-F5344CB8AC3E}">
        <p14:creationId xmlns:p14="http://schemas.microsoft.com/office/powerpoint/2010/main" val="130198246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34961" y="0"/>
            <a:ext cx="1305763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实时阴影与静态阴影</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Shadow Map</a:t>
            </a:r>
          </a:p>
          <a:p>
            <a:pPr marL="457200" indent="-4572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Shadow Map </a:t>
            </a:r>
            <a:r>
              <a:rPr lang="zh-CN" altLang="en-US" sz="3600" kern="0" dirty="0">
                <a:solidFill>
                  <a:srgbClr val="000000"/>
                </a:solidFill>
                <a:latin typeface="微软雅黑 Light" panose="020B0502040204020203" pitchFamily="34" charset="-122"/>
                <a:ea typeface="微软雅黑 Light" panose="020B0502040204020203" pitchFamily="34" charset="-122"/>
              </a:rPr>
              <a:t>进阶</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课程内容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3057632"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2749471"/>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457200" indent="-45720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阴影失真（</a:t>
            </a:r>
            <a:r>
              <a:rPr lang="en-US" altLang="zh-CN" b="0" i="0" dirty="0">
                <a:solidFill>
                  <a:srgbClr val="222222"/>
                </a:solidFill>
                <a:effectLst/>
                <a:latin typeface="微软雅黑 Light" panose="020B0502040204020203" pitchFamily="34" charset="-122"/>
                <a:ea typeface="微软雅黑 Light" panose="020B0502040204020203" pitchFamily="34" charset="-122"/>
              </a:rPr>
              <a:t>Shadow Acne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Shadow 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的分辨率</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2124533"/>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altLang="en-US" sz="5000" kern="0" cap="all" dirty="0">
              <a:solidFill>
                <a:srgbClr val="000000"/>
              </a:solidFill>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sp>
        <p:nvSpPr>
          <p:cNvPr id="10" name="The Picture slide">
            <a:extLst>
              <a:ext uri="{FF2B5EF4-FFF2-40B4-BE49-F238E27FC236}">
                <a16:creationId xmlns:a16="http://schemas.microsoft.com/office/drawing/2014/main" id="{7B3009FF-C4E3-469D-BB68-7A90553D27F9}"/>
              </a:ext>
            </a:extLst>
          </p:cNvPr>
          <p:cNvSpPr txBox="1"/>
          <p:nvPr/>
        </p:nvSpPr>
        <p:spPr>
          <a:xfrm>
            <a:off x="2800789" y="1970645"/>
            <a:ext cx="10686611"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Shadow map </a:t>
            </a:r>
            <a:r>
              <a:rPr lang="zh-CN" altLang="en-US" sz="6000" kern="0" cap="all" dirty="0">
                <a:solidFill>
                  <a:srgbClr val="000000"/>
                </a:solidFill>
                <a:latin typeface="微软雅黑" panose="020B0503020204020204" pitchFamily="34" charset="-122"/>
                <a:ea typeface="微软雅黑" panose="020B0503020204020204" pitchFamily="34" charset="-122"/>
              </a:rPr>
              <a:t>改进</a:t>
            </a:r>
          </a:p>
        </p:txBody>
      </p:sp>
      <p:pic>
        <p:nvPicPr>
          <p:cNvPr id="11" name="图片 10">
            <a:extLst>
              <a:ext uri="{FF2B5EF4-FFF2-40B4-BE49-F238E27FC236}">
                <a16:creationId xmlns:a16="http://schemas.microsoft.com/office/drawing/2014/main" id="{BE634CFE-DF9B-4536-A2B2-FD77E7777C07}"/>
              </a:ext>
            </a:extLst>
          </p:cNvPr>
          <p:cNvPicPr>
            <a:picLocks noChangeAspect="1"/>
          </p:cNvPicPr>
          <p:nvPr/>
        </p:nvPicPr>
        <p:blipFill>
          <a:blip r:embed="rId4"/>
          <a:stretch>
            <a:fillRect/>
          </a:stretch>
        </p:blipFill>
        <p:spPr>
          <a:xfrm>
            <a:off x="16514898" y="1034467"/>
            <a:ext cx="5343903" cy="5175148"/>
          </a:xfrm>
          <a:prstGeom prst="rect">
            <a:avLst/>
          </a:prstGeom>
        </p:spPr>
      </p:pic>
      <p:pic>
        <p:nvPicPr>
          <p:cNvPr id="1026" name="Picture 2">
            <a:extLst>
              <a:ext uri="{FF2B5EF4-FFF2-40B4-BE49-F238E27FC236}">
                <a16:creationId xmlns:a16="http://schemas.microsoft.com/office/drawing/2014/main" id="{522395D2-A85B-4C14-9261-C5A44D4BF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69700" y="6704021"/>
            <a:ext cx="7434297" cy="582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242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0963275"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6887142"/>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latin typeface="微软雅黑 Light" panose="020B0502040204020203" pitchFamily="34" charset="-122"/>
                <a:ea typeface="微软雅黑 Light" panose="020B0502040204020203" pitchFamily="34" charset="-122"/>
              </a:rPr>
              <a:t>阴影贴图受限于分辨率，当光源距离较远情况下，多个像素可能从</a:t>
            </a:r>
            <a:r>
              <a:rPr lang="en-US" altLang="zh-CN" b="0" dirty="0">
                <a:latin typeface="微软雅黑 Light" panose="020B0502040204020203" pitchFamily="34" charset="-122"/>
                <a:ea typeface="微软雅黑 Light" panose="020B0502040204020203" pitchFamily="34" charset="-122"/>
              </a:rPr>
              <a:t>shadow map</a:t>
            </a:r>
            <a:r>
              <a:rPr lang="zh-CN" altLang="en-US" b="0" dirty="0">
                <a:latin typeface="微软雅黑 Light" panose="020B0502040204020203" pitchFamily="34" charset="-122"/>
                <a:ea typeface="微软雅黑 Light" panose="020B0502040204020203" pitchFamily="34" charset="-122"/>
              </a:rPr>
              <a:t>的同一个值取采样。</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当光源从某个角度朝向平面，多个片段从统一个</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shadow 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中采样，有些在地台板上，有些在地板下</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解决方法：</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1428750" lvl="1"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阴影</a:t>
            </a:r>
            <a:r>
              <a:rPr lang="zh-CN" altLang="en-US" dirty="0">
                <a:solidFill>
                  <a:srgbClr val="000000"/>
                </a:solidFill>
                <a:latin typeface="微软雅黑 Light" panose="020B0502040204020203" pitchFamily="34" charset="-122"/>
                <a:ea typeface="微软雅黑 Light" panose="020B0502040204020203" pitchFamily="34" charset="-122"/>
                <a:sym typeface="Helvetica Light"/>
              </a:rPr>
              <a:t>偏移</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Shadow Bias</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阴影失真</a:t>
            </a: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2050" name="Picture 2">
            <a:extLst>
              <a:ext uri="{FF2B5EF4-FFF2-40B4-BE49-F238E27FC236}">
                <a16:creationId xmlns:a16="http://schemas.microsoft.com/office/drawing/2014/main" id="{7E279B36-C1BB-4051-BD20-CE98C01D7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3405" y="1930231"/>
            <a:ext cx="11346198" cy="35551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61CBC6-768B-45C2-9620-D3C8DDF2A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5544" y="7386383"/>
            <a:ext cx="11732353" cy="381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8372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804196"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5979201"/>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分辨率越高，阴影效果越好</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当场景很大的时候，</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light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视角下的平截头体的范围也会被扩大，顶点被映射到</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(-1, 1)</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范围时会损失一定精度，特别是阴影边缘会产生锯齿</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设置合理的 </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SceneBounds</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NearPlane</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FarPlane</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合理利用 </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精度</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876111" y="1996514"/>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Shaow</a:t>
            </a:r>
            <a:r>
              <a:rPr lang="zh-CN" altLang="en-US" sz="6000" kern="0" cap="all" dirty="0">
                <a:solidFill>
                  <a:srgbClr val="000000"/>
                </a:solidFill>
                <a:latin typeface="微软雅黑" panose="020B0503020204020204" pitchFamily="34" charset="-122"/>
                <a:ea typeface="微软雅黑" panose="020B0503020204020204" pitchFamily="34" charset="-122"/>
              </a:rPr>
              <a:t> </a:t>
            </a:r>
            <a:r>
              <a:rPr lang="en-US" altLang="zh-CN" sz="6000" kern="0" cap="all" dirty="0">
                <a:solidFill>
                  <a:srgbClr val="000000"/>
                </a:solidFill>
                <a:latin typeface="微软雅黑" panose="020B0503020204020204" pitchFamily="34" charset="-122"/>
                <a:ea typeface="微软雅黑" panose="020B0503020204020204" pitchFamily="34" charset="-122"/>
              </a:rPr>
              <a:t>Map</a:t>
            </a:r>
            <a:r>
              <a:rPr lang="zh-CN" altLang="en-US" sz="6000" kern="0" cap="all" dirty="0">
                <a:solidFill>
                  <a:srgbClr val="000000"/>
                </a:solidFill>
                <a:latin typeface="微软雅黑" panose="020B0503020204020204" pitchFamily="34" charset="-122"/>
                <a:ea typeface="微软雅黑" panose="020B0503020204020204" pitchFamily="34" charset="-122"/>
              </a:rPr>
              <a:t>分辨率</a:t>
            </a:r>
            <a:endParaRPr lang="zh-CN" altLang="en-US" sz="6000" kern="0" cap="all" dirty="0">
              <a:solidFill>
                <a:srgbClr val="000000"/>
              </a:solidFill>
              <a:latin typeface="Microsoft YaHei Light" panose="020B0502040204020203" pitchFamily="34" charset="-122"/>
              <a:ea typeface="Microsoft YaHei Light" panose="020B0502040204020203"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spTree>
    <p:extLst>
      <p:ext uri="{BB962C8B-B14F-4D97-AF65-F5344CB8AC3E}">
        <p14:creationId xmlns:p14="http://schemas.microsoft.com/office/powerpoint/2010/main" val="34957329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90"/>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dirty="0" err="1">
                <a:latin typeface="微软雅黑 Light" panose="020B0502040204020203" pitchFamily="34" charset="-122"/>
                <a:ea typeface="微软雅黑 Light" panose="020B0502040204020203" pitchFamily="34" charset="-122"/>
                <a:cs typeface="宋体" panose="02010600030101010101" pitchFamily="2" charset="-122"/>
              </a:rPr>
              <a:t>ShadowMap</a:t>
            </a:r>
            <a:r>
              <a:rPr lang="en-US" altLang="zh-CN" sz="6000" dirty="0">
                <a:latin typeface="微软雅黑 Light" panose="020B0502040204020203" pitchFamily="34" charset="-122"/>
                <a:ea typeface="微软雅黑 Light" panose="020B0502040204020203" pitchFamily="34" charset="-122"/>
                <a:cs typeface="宋体" panose="02010600030101010101" pitchFamily="2" charset="-122"/>
              </a:rPr>
              <a:t> </a:t>
            </a:r>
            <a:r>
              <a:rPr lang="zh-CN" altLang="en-US" sz="6000" dirty="0">
                <a:latin typeface="微软雅黑 Light" panose="020B0502040204020203" pitchFamily="34" charset="-122"/>
                <a:ea typeface="微软雅黑 Light" panose="020B0502040204020203" pitchFamily="34" charset="-122"/>
                <a:cs typeface="宋体" panose="02010600030101010101" pitchFamily="2" charset="-122"/>
              </a:rPr>
              <a:t>进阶</a:t>
            </a:r>
            <a:endParaRPr lang="en-US" altLang="zh-CN" sz="60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45" name="AEVER"/>
          <p:cNvSpPr txBox="1"/>
          <p:nvPr/>
        </p:nvSpPr>
        <p:spPr>
          <a:xfrm>
            <a:off x="9627214"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46541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3057632"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6304290"/>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划分</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View Frustum</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成几个小块</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每个小块根据</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Light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视角渲染出</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控制划分时距离摄像机近的小块可使用的</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精度高</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划分的范围越大，表现精度越低</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保证距离摄像机近的分块精度最高</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a:lnSpc>
                <a:spcPct val="150000"/>
              </a:lnSpc>
              <a:spcBef>
                <a:spcPts val="600"/>
              </a:spcBef>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CSM</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1" name="图片 10">
            <a:extLst>
              <a:ext uri="{FF2B5EF4-FFF2-40B4-BE49-F238E27FC236}">
                <a16:creationId xmlns:a16="http://schemas.microsoft.com/office/drawing/2014/main" id="{8D0C3E0F-EB9C-494A-93CD-6DA089F4D7BC}"/>
              </a:ext>
            </a:extLst>
          </p:cNvPr>
          <p:cNvPicPr>
            <a:picLocks noChangeAspect="1"/>
          </p:cNvPicPr>
          <p:nvPr/>
        </p:nvPicPr>
        <p:blipFill>
          <a:blip r:embed="rId4"/>
          <a:stretch>
            <a:fillRect/>
          </a:stretch>
        </p:blipFill>
        <p:spPr>
          <a:xfrm>
            <a:off x="14919269" y="3555114"/>
            <a:ext cx="8973592" cy="5303119"/>
          </a:xfrm>
          <a:prstGeom prst="rect">
            <a:avLst/>
          </a:prstGeom>
        </p:spPr>
      </p:pic>
    </p:spTree>
    <p:extLst>
      <p:ext uri="{BB962C8B-B14F-4D97-AF65-F5344CB8AC3E}">
        <p14:creationId xmlns:p14="http://schemas.microsoft.com/office/powerpoint/2010/main" val="3050030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3057632"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3563155"/>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Z-partitioning</a:t>
            </a: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Logarithmic</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partitioning</a:t>
            </a: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比如</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:near 1, Far 1000, </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分三级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r = 10</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1~10</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10~100</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100~1000</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CSM</a:t>
            </a:r>
            <a:endPar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D603DB99-9AB4-4B78-91A3-AD3E43D2F56C}"/>
              </a:ext>
            </a:extLst>
          </p:cNvPr>
          <p:cNvPicPr>
            <a:picLocks noChangeAspect="1"/>
          </p:cNvPicPr>
          <p:nvPr/>
        </p:nvPicPr>
        <p:blipFill>
          <a:blip r:embed="rId4"/>
          <a:stretch>
            <a:fillRect/>
          </a:stretch>
        </p:blipFill>
        <p:spPr>
          <a:xfrm>
            <a:off x="10394859" y="5514372"/>
            <a:ext cx="2243455" cy="1162685"/>
          </a:xfrm>
          <a:prstGeom prst="rect">
            <a:avLst/>
          </a:prstGeom>
        </p:spPr>
      </p:pic>
    </p:spTree>
    <p:extLst>
      <p:ext uri="{BB962C8B-B14F-4D97-AF65-F5344CB8AC3E}">
        <p14:creationId xmlns:p14="http://schemas.microsoft.com/office/powerpoint/2010/main" val="345677726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2292996"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6133089"/>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rPr>
              <a:t>在阴影边缘形成类似的</a:t>
            </a:r>
            <a:r>
              <a:rPr kumimoji="0" lang="en-US" altLang="zh-CN" b="0" i="0" u="none" strike="noStrike" kern="1200" cap="none" spc="0" normalizeH="0" baseline="0" noProof="0" dirty="0" err="1">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rPr>
              <a:t>SoftShadow</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解决</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分辨率导致的阴影边缘锯齿现象</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采样</a:t>
            </a: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rPr>
              <a:t>Shadowmap</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时，采周围的多个点，比较结果取</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0</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或者</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1</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然后算百分比。</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比较混合结果</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PCF</a:t>
            </a:r>
            <a:endPar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E53EDB33-E228-459A-A570-DC0F2A3457C2}"/>
              </a:ext>
            </a:extLst>
          </p:cNvPr>
          <p:cNvPicPr>
            <a:picLocks noChangeAspect="1"/>
          </p:cNvPicPr>
          <p:nvPr/>
        </p:nvPicPr>
        <p:blipFill>
          <a:blip r:embed="rId4"/>
          <a:stretch>
            <a:fillRect/>
          </a:stretch>
        </p:blipFill>
        <p:spPr>
          <a:xfrm>
            <a:off x="13774007" y="3504784"/>
            <a:ext cx="10452957" cy="3878379"/>
          </a:xfrm>
          <a:prstGeom prst="rect">
            <a:avLst/>
          </a:prstGeom>
        </p:spPr>
      </p:pic>
      <p:pic>
        <p:nvPicPr>
          <p:cNvPr id="3" name="图片 2">
            <a:extLst>
              <a:ext uri="{FF2B5EF4-FFF2-40B4-BE49-F238E27FC236}">
                <a16:creationId xmlns:a16="http://schemas.microsoft.com/office/drawing/2014/main" id="{86930BD4-9743-4B41-9D11-C9BCC781298B}"/>
              </a:ext>
            </a:extLst>
          </p:cNvPr>
          <p:cNvPicPr>
            <a:picLocks noChangeAspect="1"/>
          </p:cNvPicPr>
          <p:nvPr/>
        </p:nvPicPr>
        <p:blipFill>
          <a:blip r:embed="rId5"/>
          <a:stretch>
            <a:fillRect/>
          </a:stretch>
        </p:blipFill>
        <p:spPr>
          <a:xfrm>
            <a:off x="13616971" y="8107480"/>
            <a:ext cx="10767029" cy="2161667"/>
          </a:xfrm>
          <a:prstGeom prst="rect">
            <a:avLst/>
          </a:prstGeom>
        </p:spPr>
      </p:pic>
    </p:spTree>
    <p:extLst>
      <p:ext uri="{BB962C8B-B14F-4D97-AF65-F5344CB8AC3E}">
        <p14:creationId xmlns:p14="http://schemas.microsoft.com/office/powerpoint/2010/main" val="2182252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554913"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6000" cap="all" dirty="0">
                <a:solidFill>
                  <a:srgbClr val="000000"/>
                </a:solidFill>
                <a:latin typeface="微软雅黑" panose="020B0503020204020204" pitchFamily="34" charset="-122"/>
                <a:ea typeface="微软雅黑" panose="020B0503020204020204" pitchFamily="34" charset="-122"/>
              </a:rPr>
              <a:t>PCF</a:t>
            </a:r>
            <a:endParaRPr kumimoji="0" lang="zh-CN" altLang="en-US"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5" name="图片 4">
            <a:extLst>
              <a:ext uri="{FF2B5EF4-FFF2-40B4-BE49-F238E27FC236}">
                <a16:creationId xmlns:a16="http://schemas.microsoft.com/office/drawing/2014/main" id="{7E2BE7F3-1831-41A5-BAC8-0D83FFD2AC6D}"/>
              </a:ext>
            </a:extLst>
          </p:cNvPr>
          <p:cNvPicPr>
            <a:picLocks noChangeAspect="1"/>
          </p:cNvPicPr>
          <p:nvPr/>
        </p:nvPicPr>
        <p:blipFill>
          <a:blip r:embed="rId3"/>
          <a:stretch>
            <a:fillRect/>
          </a:stretch>
        </p:blipFill>
        <p:spPr>
          <a:xfrm>
            <a:off x="2826120" y="3789920"/>
            <a:ext cx="8260303" cy="6136159"/>
          </a:xfrm>
          <a:prstGeom prst="rect">
            <a:avLst/>
          </a:prstGeom>
        </p:spPr>
      </p:pic>
      <p:pic>
        <p:nvPicPr>
          <p:cNvPr id="6" name="图片 5">
            <a:extLst>
              <a:ext uri="{FF2B5EF4-FFF2-40B4-BE49-F238E27FC236}">
                <a16:creationId xmlns:a16="http://schemas.microsoft.com/office/drawing/2014/main" id="{64588793-B7FA-4449-A097-B5FA0D6D8FEE}"/>
              </a:ext>
            </a:extLst>
          </p:cNvPr>
          <p:cNvPicPr>
            <a:picLocks noChangeAspect="1"/>
          </p:cNvPicPr>
          <p:nvPr/>
        </p:nvPicPr>
        <p:blipFill>
          <a:blip r:embed="rId4"/>
          <a:stretch>
            <a:fillRect/>
          </a:stretch>
        </p:blipFill>
        <p:spPr>
          <a:xfrm>
            <a:off x="12590395" y="3789919"/>
            <a:ext cx="8085685" cy="6136158"/>
          </a:xfrm>
          <a:prstGeom prst="rect">
            <a:avLst/>
          </a:prstGeom>
        </p:spPr>
      </p:pic>
      <p:pic>
        <p:nvPicPr>
          <p:cNvPr id="7"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
        <p:nvSpPr>
          <p:cNvPr id="3" name="文本框 2">
            <a:extLst>
              <a:ext uri="{FF2B5EF4-FFF2-40B4-BE49-F238E27FC236}">
                <a16:creationId xmlns:a16="http://schemas.microsoft.com/office/drawing/2014/main" id="{D99E42DD-8062-40B4-9392-158AD94551F3}"/>
              </a:ext>
            </a:extLst>
          </p:cNvPr>
          <p:cNvSpPr txBox="1"/>
          <p:nvPr/>
        </p:nvSpPr>
        <p:spPr>
          <a:xfrm>
            <a:off x="13707179" y="10654258"/>
            <a:ext cx="5232202"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5000" b="0" i="0" u="none" strike="noStrike" cap="none" spc="0" normalizeH="0" baseline="0" dirty="0">
                <a:ln>
                  <a:noFill/>
                </a:ln>
                <a:solidFill>
                  <a:srgbClr val="000000"/>
                </a:solidFill>
                <a:effectLst/>
                <a:uFillTx/>
                <a:sym typeface="Helvetica Light"/>
                <a:hlinkClick r:id="rId6"/>
              </a:rPr>
              <a:t>基于</a:t>
            </a:r>
            <a:r>
              <a:rPr kumimoji="0" lang="en-US" altLang="zh-CN" sz="5000" b="0" i="0" u="none" strike="noStrike" cap="none" spc="0" normalizeH="0" baseline="0" dirty="0">
                <a:ln>
                  <a:noFill/>
                </a:ln>
                <a:solidFill>
                  <a:srgbClr val="000000"/>
                </a:solidFill>
                <a:effectLst/>
                <a:uFillTx/>
                <a:sym typeface="Helvetica Light"/>
                <a:hlinkClick r:id="rId6"/>
              </a:rPr>
              <a:t>PCF</a:t>
            </a:r>
            <a:r>
              <a:rPr kumimoji="0" lang="zh-CN" altLang="en-US" sz="5000" b="0" i="0" u="none" strike="noStrike" cap="none" spc="0" normalizeH="0" baseline="0" dirty="0">
                <a:ln>
                  <a:noFill/>
                </a:ln>
                <a:solidFill>
                  <a:srgbClr val="000000"/>
                </a:solidFill>
                <a:effectLst/>
                <a:uFillTx/>
                <a:sym typeface="Helvetica Light"/>
                <a:hlinkClick r:id="rId6"/>
              </a:rPr>
              <a:t>的</a:t>
            </a:r>
            <a:r>
              <a:rPr lang="zh-CN" altLang="en-US" sz="5000" dirty="0">
                <a:solidFill>
                  <a:srgbClr val="000000"/>
                </a:solidFill>
                <a:sym typeface="Helvetica Light"/>
                <a:hlinkClick r:id="rId6"/>
              </a:rPr>
              <a:t>软阴影</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4991919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554913"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PCF</a:t>
            </a:r>
            <a:endParaRPr kumimoji="0" lang="zh-CN" altLang="en-US" sz="6000" b="1" i="0" u="none" strike="noStrike" kern="120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7" name="图片 6">
            <a:extLst>
              <a:ext uri="{FF2B5EF4-FFF2-40B4-BE49-F238E27FC236}">
                <a16:creationId xmlns:a16="http://schemas.microsoft.com/office/drawing/2014/main" id="{08C186CA-C430-4339-8984-F2DD08B33DED}"/>
              </a:ext>
            </a:extLst>
          </p:cNvPr>
          <p:cNvPicPr>
            <a:picLocks noChangeAspect="1"/>
          </p:cNvPicPr>
          <p:nvPr/>
        </p:nvPicPr>
        <p:blipFill>
          <a:blip r:embed="rId3"/>
          <a:stretch>
            <a:fillRect/>
          </a:stretch>
        </p:blipFill>
        <p:spPr>
          <a:xfrm>
            <a:off x="5300413" y="2719173"/>
            <a:ext cx="12765165" cy="8770472"/>
          </a:xfrm>
          <a:prstGeom prst="rect">
            <a:avLst/>
          </a:prstGeom>
        </p:spPr>
      </p:pic>
      <p:pic>
        <p:nvPicPr>
          <p:cNvPr id="5" name="Picture 5" descr="C:\Users\ZhaoShuai\Desktop\UE5_Logo.pngUE5_Logo"/>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0493057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706225"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4394152"/>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Percentage</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Closer Soft Shadow(PCSS)</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rPr>
              <a:t>可以理解为动态的计算</a:t>
            </a:r>
            <a:r>
              <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rPr>
              <a:t>PCF</a:t>
            </a:r>
            <a:r>
              <a:rPr kumimoji="0" lang="zh-CN" altLang="en-US"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rPr>
              <a:t>采样的范围，距离灯光远的地方采样的范围就大</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本影和半影</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R="0" lvl="0" algn="l" defTabSz="1828800" rtl="0" eaLnBrk="1" fontAlgn="auto" latinLnBrk="0" hangingPunct="1">
              <a:lnSpc>
                <a:spcPct val="150000"/>
              </a:lnSpc>
              <a:spcBef>
                <a:spcPts val="600"/>
              </a:spcBef>
              <a:spcAft>
                <a:spcPts val="0"/>
              </a:spcAft>
              <a:buClrTx/>
              <a:buSzTx/>
              <a:tabLst/>
              <a:defRPr/>
            </a:pP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6000" kern="0" cap="all" dirty="0">
                <a:solidFill>
                  <a:srgbClr val="000000"/>
                </a:solidFill>
                <a:latin typeface="微软雅黑" panose="020B0503020204020204" pitchFamily="34" charset="-122"/>
                <a:ea typeface="微软雅黑" panose="020B0503020204020204" pitchFamily="34" charset="-122"/>
              </a:rPr>
              <a:t>PCF</a:t>
            </a:r>
            <a:r>
              <a:rPr lang="zh-CN" altLang="en-US" sz="6000" kern="0" cap="all" dirty="0">
                <a:solidFill>
                  <a:srgbClr val="000000"/>
                </a:solidFill>
                <a:latin typeface="微软雅黑" panose="020B0503020204020204" pitchFamily="34" charset="-122"/>
                <a:ea typeface="微软雅黑" panose="020B0503020204020204" pitchFamily="34" charset="-122"/>
              </a:rPr>
              <a:t>软阴影算法</a:t>
            </a:r>
            <a:endPar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DC34F8C5-2F76-4FA0-81B6-C20D1ED9171A}"/>
              </a:ext>
            </a:extLst>
          </p:cNvPr>
          <p:cNvPicPr>
            <a:picLocks noChangeAspect="1"/>
          </p:cNvPicPr>
          <p:nvPr/>
        </p:nvPicPr>
        <p:blipFill>
          <a:blip r:embed="rId4"/>
          <a:stretch>
            <a:fillRect/>
          </a:stretch>
        </p:blipFill>
        <p:spPr>
          <a:xfrm>
            <a:off x="12970423" y="2509475"/>
            <a:ext cx="11456907" cy="7008598"/>
          </a:xfrm>
          <a:prstGeom prst="rect">
            <a:avLst/>
          </a:prstGeom>
        </p:spPr>
      </p:pic>
    </p:spTree>
    <p:extLst>
      <p:ext uri="{BB962C8B-B14F-4D97-AF65-F5344CB8AC3E}">
        <p14:creationId xmlns:p14="http://schemas.microsoft.com/office/powerpoint/2010/main" val="29488000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90"/>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cs typeface="宋体" panose="02010600030101010101" pitchFamily="2" charset="-122"/>
              </a:rPr>
              <a:t>实时阴影与静态阴影</a:t>
            </a:r>
            <a:endParaRPr lang="en-US" altLang="zh-CN" sz="60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45" name="AEVER"/>
          <p:cNvSpPr txBox="1"/>
          <p:nvPr/>
        </p:nvSpPr>
        <p:spPr>
          <a:xfrm>
            <a:off x="9627212"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955607"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3486211"/>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rPr>
              <a:t>Ray Tracing Pipeline VS Rasterize Pipeline</a:t>
            </a: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计算半影很方便（所以</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Soft shadow</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使用得天独厚）</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0" marR="0" lvl="0" indent="0" algn="l" defTabSz="1828800" rtl="0" eaLnBrk="1" fontAlgn="auto" latinLnBrk="0" hangingPunct="1">
              <a:lnSpc>
                <a:spcPct val="150000"/>
              </a:lnSpc>
              <a:spcBef>
                <a:spcPts val="600"/>
              </a:spcBef>
              <a:spcAft>
                <a:spcPts val="0"/>
              </a:spcAft>
              <a:buClrTx/>
              <a:buSzTx/>
              <a:buFontTx/>
              <a:buNone/>
              <a:tabLst/>
              <a:defRPr/>
            </a:pP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6000" kern="0" cap="all" dirty="0" err="1">
                <a:solidFill>
                  <a:srgbClr val="000000"/>
                </a:solidFill>
                <a:latin typeface="微软雅黑" panose="020B0503020204020204" pitchFamily="34" charset="-122"/>
                <a:ea typeface="微软雅黑" panose="020B0503020204020204" pitchFamily="34" charset="-122"/>
              </a:rPr>
              <a:t>Raytrace</a:t>
            </a:r>
            <a:r>
              <a:rPr lang="en-US" altLang="zh-CN" sz="6000" kern="0" cap="all" dirty="0">
                <a:solidFill>
                  <a:srgbClr val="000000"/>
                </a:solidFill>
                <a:latin typeface="微软雅黑" panose="020B0503020204020204" pitchFamily="34" charset="-122"/>
                <a:ea typeface="微软雅黑" panose="020B0503020204020204" pitchFamily="34" charset="-122"/>
              </a:rPr>
              <a:t> Shadow</a:t>
            </a:r>
            <a:endPar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1" name="图片 10">
            <a:extLst>
              <a:ext uri="{FF2B5EF4-FFF2-40B4-BE49-F238E27FC236}">
                <a16:creationId xmlns:a16="http://schemas.microsoft.com/office/drawing/2014/main" id="{1CB8237F-4B0B-44F6-9AF4-1DB14113FA42}"/>
              </a:ext>
            </a:extLst>
          </p:cNvPr>
          <p:cNvPicPr>
            <a:picLocks noChangeAspect="1"/>
          </p:cNvPicPr>
          <p:nvPr/>
        </p:nvPicPr>
        <p:blipFill>
          <a:blip r:embed="rId4"/>
          <a:stretch>
            <a:fillRect/>
          </a:stretch>
        </p:blipFill>
        <p:spPr>
          <a:xfrm>
            <a:off x="14519927" y="1159680"/>
            <a:ext cx="8797828" cy="5900340"/>
          </a:xfrm>
          <a:prstGeom prst="rect">
            <a:avLst/>
          </a:prstGeom>
        </p:spPr>
      </p:pic>
      <p:pic>
        <p:nvPicPr>
          <p:cNvPr id="13" name="图片 12">
            <a:extLst>
              <a:ext uri="{FF2B5EF4-FFF2-40B4-BE49-F238E27FC236}">
                <a16:creationId xmlns:a16="http://schemas.microsoft.com/office/drawing/2014/main" id="{9F4C707D-7922-453B-AA9F-32BE9F61BD58}"/>
              </a:ext>
            </a:extLst>
          </p:cNvPr>
          <p:cNvPicPr>
            <a:picLocks noChangeAspect="1"/>
          </p:cNvPicPr>
          <p:nvPr/>
        </p:nvPicPr>
        <p:blipFill>
          <a:blip r:embed="rId5"/>
          <a:stretch>
            <a:fillRect/>
          </a:stretch>
        </p:blipFill>
        <p:spPr>
          <a:xfrm>
            <a:off x="16032038" y="7060020"/>
            <a:ext cx="5773605" cy="5626130"/>
          </a:xfrm>
          <a:prstGeom prst="rect">
            <a:avLst/>
          </a:prstGeom>
        </p:spPr>
      </p:pic>
    </p:spTree>
    <p:extLst>
      <p:ext uri="{BB962C8B-B14F-4D97-AF65-F5344CB8AC3E}">
        <p14:creationId xmlns:p14="http://schemas.microsoft.com/office/powerpoint/2010/main" val="21042019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145116"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1747273"/>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457200" marR="0" lvl="0" indent="-45720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en-US" altLang="zh-CN" b="0" dirty="0" err="1">
                <a:solidFill>
                  <a:srgbClr val="000000"/>
                </a:solidFill>
                <a:latin typeface="微软雅黑 Light" panose="020B0502040204020203" pitchFamily="34" charset="-122"/>
                <a:ea typeface="微软雅黑 Light" panose="020B0502040204020203" pitchFamily="34" charset="-122"/>
                <a:sym typeface="Helvetica Light"/>
                <a:hlinkClick r:id="rId3"/>
              </a:rPr>
              <a:t>RayTrace</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hlinkClick r:id="rId3"/>
              </a:rPr>
              <a:t> Shadow</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a:p>
            <a:pPr marL="0" marR="0" lvl="0" indent="0" algn="l" defTabSz="1828800" rtl="0" eaLnBrk="1" fontAlgn="auto" latinLnBrk="0" hangingPunct="1">
              <a:lnSpc>
                <a:spcPct val="150000"/>
              </a:lnSpc>
              <a:spcBef>
                <a:spcPts val="600"/>
              </a:spcBef>
              <a:spcAft>
                <a:spcPts val="0"/>
              </a:spcAft>
              <a:buClrTx/>
              <a:buSzTx/>
              <a:buFontTx/>
              <a:buNone/>
              <a:tabLst/>
              <a:defRPr/>
            </a:pP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6000" b="1" i="0" u="none" strike="noStrike" kern="0" cap="all"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sym typeface="Helvetica"/>
              </a:rPr>
              <a:t>Raytrace</a:t>
            </a:r>
            <a:r>
              <a:rPr kumimoji="0" lang="en-US" altLang="zh-CN"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rPr>
              <a:t> Shadow</a:t>
            </a:r>
            <a:endPar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Helvetica"/>
            </a:endParaRPr>
          </a:p>
        </p:txBody>
      </p:sp>
      <p:pic>
        <p:nvPicPr>
          <p:cNvPr id="12"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4" name="图片 13">
            <a:extLst>
              <a:ext uri="{FF2B5EF4-FFF2-40B4-BE49-F238E27FC236}">
                <a16:creationId xmlns:a16="http://schemas.microsoft.com/office/drawing/2014/main" id="{F5E4796A-A5FF-4052-9F9B-97E440C41BAD}"/>
              </a:ext>
            </a:extLst>
          </p:cNvPr>
          <p:cNvPicPr>
            <a:picLocks noChangeAspect="1"/>
          </p:cNvPicPr>
          <p:nvPr/>
        </p:nvPicPr>
        <p:blipFill>
          <a:blip r:embed="rId5"/>
          <a:stretch>
            <a:fillRect/>
          </a:stretch>
        </p:blipFill>
        <p:spPr>
          <a:xfrm>
            <a:off x="12469091" y="3129648"/>
            <a:ext cx="11942218" cy="5494807"/>
          </a:xfrm>
          <a:prstGeom prst="rect">
            <a:avLst/>
          </a:prstGeom>
        </p:spPr>
      </p:pic>
    </p:spTree>
    <p:extLst>
      <p:ext uri="{BB962C8B-B14F-4D97-AF65-F5344CB8AC3E}">
        <p14:creationId xmlns:p14="http://schemas.microsoft.com/office/powerpoint/2010/main" val="41096790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8" name="I see your face on the leaves,telling me how lonely I have been. This is a dream of mine that I have just dreamed. Just see your smiling face everywhere I go. The love I feel for you to shine inside me. But it’s all over now you’re gone. This is a dream of mine that I have just ...">
            <a:extLst>
              <a:ext uri="{FF2B5EF4-FFF2-40B4-BE49-F238E27FC236}">
                <a16:creationId xmlns:a16="http://schemas.microsoft.com/office/drawing/2014/main" id="{58A4F707-8CDE-465B-A488-6E4B5242EE01}"/>
              </a:ext>
            </a:extLst>
          </p:cNvPr>
          <p:cNvSpPr txBox="1"/>
          <p:nvPr/>
        </p:nvSpPr>
        <p:spPr>
          <a:xfrm>
            <a:off x="9669115" y="4431695"/>
            <a:ext cx="12700000" cy="563744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571500" indent="-571500" defTabSz="825500" hangingPunct="0">
              <a:spcBef>
                <a:spcPts val="600"/>
              </a:spcBef>
              <a:spcAft>
                <a:spcPts val="12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导出</a:t>
            </a:r>
            <a:r>
              <a:rPr lang="en-US" altLang="zh-CN" sz="3600" kern="0" dirty="0">
                <a:solidFill>
                  <a:srgbClr val="000000"/>
                </a:solidFill>
                <a:latin typeface="微软雅黑 Light" panose="020B0502040204020203" pitchFamily="34" charset="-122"/>
                <a:ea typeface="微软雅黑 Light" panose="020B0502040204020203" pitchFamily="34" charset="-122"/>
              </a:rPr>
              <a:t>ue4</a:t>
            </a:r>
            <a:r>
              <a:rPr lang="zh-CN" altLang="en-US" sz="3600" kern="0" dirty="0">
                <a:solidFill>
                  <a:srgbClr val="000000"/>
                </a:solidFill>
                <a:latin typeface="微软雅黑 Light" panose="020B0502040204020203" pitchFamily="34" charset="-122"/>
                <a:ea typeface="微软雅黑 Light" panose="020B0502040204020203" pitchFamily="34" charset="-122"/>
              </a:rPr>
              <a:t>场景中的方向光</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位置，方向，强度等</a:t>
            </a:r>
            <a:r>
              <a:rPr lang="en-US" altLang="zh-CN" sz="3600" kern="0" dirty="0">
                <a:solidFill>
                  <a:srgbClr val="000000"/>
                </a:solidFill>
                <a:latin typeface="微软雅黑 Light" panose="020B0502040204020203" pitchFamily="34" charset="-122"/>
                <a:ea typeface="微软雅黑 Light" panose="020B0502040204020203" pitchFamily="34"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 实现</a:t>
            </a:r>
            <a:r>
              <a:rPr lang="en-US" altLang="zh-CN" kern="0" dirty="0">
                <a:solidFill>
                  <a:srgbClr val="000000"/>
                </a:solidFill>
                <a:latin typeface="微软雅黑 Light" panose="020B0502040204020203" pitchFamily="34" charset="-122"/>
                <a:ea typeface="微软雅黑 Light" panose="020B0502040204020203" pitchFamily="34" charset="-122"/>
              </a:rPr>
              <a:t>shadow map</a:t>
            </a:r>
            <a:r>
              <a:rPr lang="zh-CN" altLang="en-US" kern="0" dirty="0">
                <a:solidFill>
                  <a:srgbClr val="000000"/>
                </a:solidFill>
                <a:latin typeface="微软雅黑 Light" panose="020B0502040204020203" pitchFamily="34" charset="-122"/>
                <a:ea typeface="微软雅黑 Light" panose="020B0502040204020203" pitchFamily="34" charset="-122"/>
              </a:rPr>
              <a:t>并应用到场景渲染中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A</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571500" lvl="1" indent="-5715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添加</a:t>
            </a:r>
            <a:r>
              <a:rPr lang="en-US" altLang="zh-CN" kern="0" dirty="0">
                <a:solidFill>
                  <a:srgbClr val="000000"/>
                </a:solidFill>
                <a:latin typeface="微软雅黑 Light" panose="020B0502040204020203" pitchFamily="34" charset="-122"/>
                <a:ea typeface="微软雅黑 Light" panose="020B0502040204020203" pitchFamily="34" charset="-122"/>
              </a:rPr>
              <a:t>Bias</a:t>
            </a:r>
            <a:r>
              <a:rPr lang="zh-CN" altLang="en-US" kern="0" dirty="0">
                <a:solidFill>
                  <a:srgbClr val="000000"/>
                </a:solidFill>
                <a:latin typeface="微软雅黑 Light" panose="020B0502040204020203" pitchFamily="34" charset="-122"/>
                <a:ea typeface="微软雅黑 Light" panose="020B0502040204020203" pitchFamily="34" charset="-122"/>
              </a:rPr>
              <a:t>改善阴影失真</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 尝试采用</a:t>
            </a:r>
            <a:r>
              <a:rPr lang="en-US" altLang="zh-CN" kern="0" dirty="0">
                <a:solidFill>
                  <a:srgbClr val="000000"/>
                </a:solidFill>
                <a:latin typeface="微软雅黑 Light" panose="020B0502040204020203" pitchFamily="34" charset="-122"/>
                <a:ea typeface="微软雅黑 Light" panose="020B0502040204020203" pitchFamily="34" charset="-122"/>
              </a:rPr>
              <a:t>PCF</a:t>
            </a:r>
            <a:r>
              <a:rPr lang="zh-CN" altLang="en-US" kern="0" dirty="0">
                <a:solidFill>
                  <a:srgbClr val="000000"/>
                </a:solidFill>
                <a:latin typeface="微软雅黑 Light" panose="020B0502040204020203" pitchFamily="34" charset="-122"/>
                <a:ea typeface="微软雅黑 Light" panose="020B0502040204020203" pitchFamily="34" charset="-122"/>
              </a:rPr>
              <a:t>改善阴影边缘</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 </a:t>
            </a:r>
            <a:r>
              <a:rPr lang="en-US" altLang="zh-CN" kern="0" dirty="0">
                <a:solidFill>
                  <a:srgbClr val="000000"/>
                </a:solidFill>
                <a:latin typeface="微软雅黑 Light" panose="020B0502040204020203" pitchFamily="34" charset="-122"/>
                <a:ea typeface="微软雅黑 Light" panose="020B0502040204020203" pitchFamily="34" charset="-122"/>
              </a:rPr>
              <a:t>Tick</a:t>
            </a:r>
            <a:r>
              <a:rPr lang="zh-CN" altLang="en-US" kern="0" dirty="0">
                <a:solidFill>
                  <a:srgbClr val="000000"/>
                </a:solidFill>
                <a:latin typeface="微软雅黑 Light" panose="020B0502040204020203" pitchFamily="34" charset="-122"/>
                <a:ea typeface="微软雅黑 Light" panose="020B0502040204020203" pitchFamily="34" charset="-122"/>
              </a:rPr>
              <a:t>中添加一些光源方向的变化，让阴影在场景中动起来</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7"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0824483"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5370637"/>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预先烘焙</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虚幻的</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Build</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 </a:t>
            </a: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Lighting)</a:t>
            </a: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适用于场景里的静态物体，静态光</a:t>
            </a:r>
            <a:endParaRPr lang="en-US" altLang="zh-CN"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记录当前场景的亮度信息</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hlinkClick r:id="rId3"/>
              </a:rPr>
              <a:t>详细的静态阴影简介</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Arial" panose="020B0604020202020204" pitchFamily="34" charset="0"/>
              <a:buChar char="•"/>
            </a:pPr>
            <a:endParaRPr lang="en-US" altLang="zh-CN" b="0" dirty="0">
              <a:solidFill>
                <a:srgbClr val="000000"/>
              </a:solidFill>
              <a:sym typeface="Helvetica Light"/>
            </a:endParaRPr>
          </a:p>
          <a:p>
            <a:pPr marL="514350" indent="-514350">
              <a:lnSpc>
                <a:spcPct val="150000"/>
              </a:lnSpc>
              <a:spcBef>
                <a:spcPts val="600"/>
              </a:spcBef>
              <a:buFont typeface="Arial" panose="020B0604020202020204" pitchFamily="34" charset="0"/>
              <a:buChar char="•"/>
            </a:pPr>
            <a:endParaRPr lang="en-US" altLang="zh-CN" b="0" dirty="0">
              <a:solidFill>
                <a:srgbClr val="000000"/>
              </a:solidFill>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静态阴影</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7" name="图片 6" descr="白色的游戏机&#10;&#10;低可信度描述已自动生成">
            <a:extLst>
              <a:ext uri="{FF2B5EF4-FFF2-40B4-BE49-F238E27FC236}">
                <a16:creationId xmlns:a16="http://schemas.microsoft.com/office/drawing/2014/main" id="{8DBC162F-238F-40EE-81C8-20AE63F4236F}"/>
              </a:ext>
            </a:extLst>
          </p:cNvPr>
          <p:cNvPicPr>
            <a:picLocks noChangeAspect="1"/>
          </p:cNvPicPr>
          <p:nvPr/>
        </p:nvPicPr>
        <p:blipFill>
          <a:blip r:embed="rId5"/>
          <a:stretch>
            <a:fillRect/>
          </a:stretch>
        </p:blipFill>
        <p:spPr>
          <a:xfrm>
            <a:off x="12870271" y="3070160"/>
            <a:ext cx="10189753" cy="7086085"/>
          </a:xfrm>
          <a:prstGeom prst="rect">
            <a:avLst/>
          </a:prstGeom>
        </p:spPr>
      </p:pic>
    </p:spTree>
    <p:extLst>
      <p:ext uri="{BB962C8B-B14F-4D97-AF65-F5344CB8AC3E}">
        <p14:creationId xmlns:p14="http://schemas.microsoft.com/office/powerpoint/2010/main" val="9204318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0824483"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9833398"/>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71500" marR="0" lvl="0" indent="-57150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常见的实时阴影技术：</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a:p>
            <a:pPr marL="1428750" marR="0" lvl="1" indent="-514350" algn="l" defTabSz="1828800" rtl="0" eaLnBrk="1" fontAlgn="auto" latinLnBrk="0" hangingPunct="1">
              <a:lnSpc>
                <a:spcPct val="150000"/>
              </a:lnSpc>
              <a:spcBef>
                <a:spcPts val="600"/>
              </a:spcBef>
              <a:spcAft>
                <a:spcPts val="0"/>
              </a:spcAft>
              <a:buClrTx/>
              <a:buSzTx/>
              <a:buFont typeface="+mj-lt"/>
              <a:buAutoNum type="arabicPeriod"/>
              <a:tabLst/>
              <a:defRPr/>
            </a:pP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hlinkClick r:id="rId3"/>
              </a:rPr>
              <a:t>平面阴影</a:t>
            </a:r>
            <a:r>
              <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hlinkClick r:id="rId3"/>
              </a:rPr>
              <a:t>(Planar Shadow)</a:t>
            </a:r>
            <a:r>
              <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 </a:t>
            </a: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可能为某些低端设备优化使用</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endParaRPr>
          </a:p>
          <a:p>
            <a:pPr marL="1428750" marR="0" lvl="1" indent="-514350" algn="l" defTabSz="1828800" rtl="0" eaLnBrk="1" fontAlgn="auto" latinLnBrk="0" hangingPunct="1">
              <a:lnSpc>
                <a:spcPct val="150000"/>
              </a:lnSpc>
              <a:spcBef>
                <a:spcPts val="600"/>
              </a:spcBef>
              <a:spcAft>
                <a:spcPts val="0"/>
              </a:spcAft>
              <a:buClrTx/>
              <a:buSzTx/>
              <a:buFont typeface="+mj-lt"/>
              <a:buAutoNum type="arabicPeriod"/>
              <a:tabLst/>
              <a:defRPr/>
            </a:pP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hlinkClick r:id="rId4"/>
              </a:rPr>
              <a:t>阴影体</a:t>
            </a:r>
            <a:r>
              <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hlinkClick r:id="rId4"/>
              </a:rPr>
              <a:t>(Shadow Volume)</a:t>
            </a:r>
            <a:r>
              <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 : </a:t>
            </a: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接近淘汰</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endParaRPr>
          </a:p>
          <a:p>
            <a:pPr marL="1428750" marR="0" lvl="1" indent="-514350" algn="l" defTabSz="1828800" rtl="0" eaLnBrk="1" fontAlgn="auto" latinLnBrk="0" hangingPunct="1">
              <a:lnSpc>
                <a:spcPct val="150000"/>
              </a:lnSpc>
              <a:spcBef>
                <a:spcPts val="600"/>
              </a:spcBef>
              <a:spcAft>
                <a:spcPts val="0"/>
              </a:spcAft>
              <a:buClrTx/>
              <a:buSzTx/>
              <a:buFont typeface="+mj-lt"/>
              <a:buAutoNum type="arabicPeriod"/>
              <a:tabLst/>
              <a:defRPr/>
            </a:pPr>
            <a:r>
              <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Shadow Map: </a:t>
            </a: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主流</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endParaRPr>
          </a:p>
          <a:p>
            <a:pPr marL="571500" indent="-571500">
              <a:lnSpc>
                <a:spcPct val="150000"/>
              </a:lnSpc>
              <a:spcBef>
                <a:spcPts val="600"/>
              </a:spcBef>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与静态阴影的区别：</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endParaRPr>
          </a:p>
          <a:p>
            <a:pPr marL="1657350" lvl="1" indent="-742950">
              <a:lnSpc>
                <a:spcPct val="150000"/>
              </a:lnSpc>
              <a:spcBef>
                <a:spcPts val="600"/>
              </a:spcBef>
              <a:buFont typeface="+mj-lt"/>
              <a:buAutoNum type="arabicPeriod"/>
            </a:pPr>
            <a:r>
              <a:rPr kumimoji="0" lang="zh-CN" altLang="en-US"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深度信息 </a:t>
            </a:r>
            <a:r>
              <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vs </a:t>
            </a:r>
            <a:r>
              <a:rPr lang="zh-CN" altLang="en-US" dirty="0">
                <a:solidFill>
                  <a:srgbClr val="000000"/>
                </a:solidFill>
                <a:latin typeface="微软雅黑 Light" panose="020B0502040204020203" pitchFamily="34" charset="-122"/>
                <a:ea typeface="微软雅黑 Light" panose="020B0502040204020203" pitchFamily="34" charset="-122"/>
                <a:sym typeface="Helvetica Light"/>
              </a:rPr>
              <a:t>亮度信息</a:t>
            </a:r>
            <a:endParaRPr lang="en-US" altLang="zh-CN" dirty="0">
              <a:solidFill>
                <a:srgbClr val="000000"/>
              </a:solidFill>
              <a:latin typeface="微软雅黑 Light" panose="020B0502040204020203" pitchFamily="34" charset="-122"/>
              <a:ea typeface="微软雅黑 Light" panose="020B0502040204020203" pitchFamily="34" charset="-122"/>
              <a:sym typeface="Helvetica Light"/>
            </a:endParaRPr>
          </a:p>
          <a:p>
            <a:pPr marL="1657350" lvl="1" indent="-742950">
              <a:lnSpc>
                <a:spcPct val="150000"/>
              </a:lnSpc>
              <a:spcBef>
                <a:spcPts val="600"/>
              </a:spcBef>
              <a:buFont typeface="+mj-lt"/>
              <a:buAutoNum type="arabicPeriod"/>
            </a:pPr>
            <a:r>
              <a:rPr kumimoji="0" lang="zh-CN" altLang="en-US"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当前摄像机视角内</a:t>
            </a:r>
            <a:r>
              <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rPr>
              <a:t> vs </a:t>
            </a:r>
            <a:r>
              <a:rPr lang="zh-CN" altLang="en-US" dirty="0">
                <a:solidFill>
                  <a:srgbClr val="000000"/>
                </a:solidFill>
                <a:latin typeface="微软雅黑 Light" panose="020B0502040204020203" pitchFamily="34" charset="-122"/>
                <a:ea typeface="微软雅黑 Light" panose="020B0502040204020203" pitchFamily="34" charset="-122"/>
                <a:sym typeface="Helvetica Light"/>
              </a:rPr>
              <a:t>场景内物体</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mn-cs"/>
              <a:sym typeface="Helvetica Light"/>
            </a:endParaRPr>
          </a:p>
          <a:p>
            <a:pPr marR="0" lvl="0" algn="l" defTabSz="1828800" rtl="0" eaLnBrk="1" fontAlgn="auto" latinLnBrk="0" hangingPunct="1">
              <a:lnSpc>
                <a:spcPct val="150000"/>
              </a:lnSpc>
              <a:spcBef>
                <a:spcPts val="600"/>
              </a:spcBef>
              <a:spcAft>
                <a:spcPts val="0"/>
              </a:spcAft>
              <a:buClrTx/>
              <a:buSzTx/>
              <a:tabLst/>
              <a:defRPr/>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1657350" lvl="1" indent="-742950">
              <a:lnSpc>
                <a:spcPct val="150000"/>
              </a:lnSpc>
              <a:spcBef>
                <a:spcPts val="600"/>
              </a:spcBef>
              <a:buFont typeface="+mj-lt"/>
              <a:buAutoNum type="arabicPeriod"/>
            </a:pPr>
            <a:endParaRPr kumimoji="0" lang="en-US" altLang="zh-CN" b="0" i="0" u="none" strike="noStrike" kern="1200" cap="none" spc="0" normalizeH="0" baseline="0" noProof="0" dirty="0">
              <a:ln>
                <a:noFill/>
              </a:ln>
              <a:solidFill>
                <a:srgbClr val="000000"/>
              </a:solidFill>
              <a:effectLst/>
              <a:uLnTx/>
              <a:uFillTx/>
              <a:latin typeface="Helvetica"/>
              <a:cs typeface="Helvetica"/>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endParaRPr kumimoji="0" lang="en-US" altLang="zh-CN" sz="3600" b="0" i="0" u="none" strike="noStrike" kern="1200" cap="none" spc="0" normalizeH="0" baseline="0" noProof="0" dirty="0">
              <a:ln>
                <a:noFill/>
              </a:ln>
              <a:solidFill>
                <a:srgbClr val="000000"/>
              </a:solidFill>
              <a:effectLst/>
              <a:uLnTx/>
              <a:uFillTx/>
              <a:latin typeface="Helvetica"/>
              <a:cs typeface="Helvetica"/>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rPr>
              <a:t>实时阴影</a:t>
            </a:r>
          </a:p>
        </p:txBody>
      </p:sp>
      <p:pic>
        <p:nvPicPr>
          <p:cNvPr id="12"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3" name="图片 2" descr="图片包含 游戏机, 盒子&#10;&#10;描述已自动生成">
            <a:extLst>
              <a:ext uri="{FF2B5EF4-FFF2-40B4-BE49-F238E27FC236}">
                <a16:creationId xmlns:a16="http://schemas.microsoft.com/office/drawing/2014/main" id="{B26152F1-096A-4571-8097-5A9867051441}"/>
              </a:ext>
            </a:extLst>
          </p:cNvPr>
          <p:cNvPicPr>
            <a:picLocks noChangeAspect="1"/>
          </p:cNvPicPr>
          <p:nvPr/>
        </p:nvPicPr>
        <p:blipFill>
          <a:blip r:embed="rId6"/>
          <a:stretch>
            <a:fillRect/>
          </a:stretch>
        </p:blipFill>
        <p:spPr>
          <a:xfrm>
            <a:off x="12970423" y="2816182"/>
            <a:ext cx="10266406" cy="7143708"/>
          </a:xfrm>
          <a:prstGeom prst="rect">
            <a:avLst/>
          </a:prstGeom>
        </p:spPr>
      </p:pic>
    </p:spTree>
    <p:extLst>
      <p:ext uri="{BB962C8B-B14F-4D97-AF65-F5344CB8AC3E}">
        <p14:creationId xmlns:p14="http://schemas.microsoft.com/office/powerpoint/2010/main" val="20184771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3057632"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2655214"/>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将物体顶点透射到一个平面上</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投影矩阵</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绘制投射出来的物体</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Planar </a:t>
            </a:r>
            <a:r>
              <a:rPr lang="en-US" altLang="zh-CN" sz="6000" kern="0" cap="all" dirty="0" err="1">
                <a:solidFill>
                  <a:srgbClr val="000000"/>
                </a:solidFill>
                <a:latin typeface="微软雅黑" panose="020B0503020204020204" pitchFamily="34" charset="-122"/>
                <a:ea typeface="微软雅黑" panose="020B0503020204020204" pitchFamily="34" charset="-122"/>
              </a:rPr>
              <a:t>SHadow</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0" name="图片 9">
            <a:extLst>
              <a:ext uri="{FF2B5EF4-FFF2-40B4-BE49-F238E27FC236}">
                <a16:creationId xmlns:a16="http://schemas.microsoft.com/office/drawing/2014/main" id="{3A7E8EF7-0025-42B2-B4AF-59985B869DD1}"/>
              </a:ext>
            </a:extLst>
          </p:cNvPr>
          <p:cNvPicPr>
            <a:picLocks noChangeAspect="1"/>
          </p:cNvPicPr>
          <p:nvPr/>
        </p:nvPicPr>
        <p:blipFill>
          <a:blip r:embed="rId5"/>
          <a:stretch>
            <a:fillRect/>
          </a:stretch>
        </p:blipFill>
        <p:spPr>
          <a:xfrm>
            <a:off x="14381607" y="473959"/>
            <a:ext cx="10064059" cy="4019294"/>
          </a:xfrm>
          <a:prstGeom prst="rect">
            <a:avLst/>
          </a:prstGeom>
        </p:spPr>
      </p:pic>
      <p:pic>
        <p:nvPicPr>
          <p:cNvPr id="11" name="图片 10">
            <a:extLst>
              <a:ext uri="{FF2B5EF4-FFF2-40B4-BE49-F238E27FC236}">
                <a16:creationId xmlns:a16="http://schemas.microsoft.com/office/drawing/2014/main" id="{C53674E9-BAFA-4D27-B112-78D869565CAD}"/>
              </a:ext>
            </a:extLst>
          </p:cNvPr>
          <p:cNvPicPr>
            <a:picLocks noChangeAspect="1"/>
          </p:cNvPicPr>
          <p:nvPr>
            <p:custDataLst>
              <p:tags r:id="rId1"/>
            </p:custDataLst>
          </p:nvPr>
        </p:nvPicPr>
        <p:blipFill>
          <a:blip r:embed="rId6"/>
          <a:stretch>
            <a:fillRect/>
          </a:stretch>
        </p:blipFill>
        <p:spPr>
          <a:xfrm>
            <a:off x="14655500" y="4704487"/>
            <a:ext cx="5422161" cy="5239233"/>
          </a:xfrm>
          <a:prstGeom prst="rect">
            <a:avLst/>
          </a:prstGeom>
        </p:spPr>
      </p:pic>
      <p:pic>
        <p:nvPicPr>
          <p:cNvPr id="13" name="图片 12">
            <a:extLst>
              <a:ext uri="{FF2B5EF4-FFF2-40B4-BE49-F238E27FC236}">
                <a16:creationId xmlns:a16="http://schemas.microsoft.com/office/drawing/2014/main" id="{FA01272F-BE92-4AA6-8BF7-998086F7DDAA}"/>
              </a:ext>
            </a:extLst>
          </p:cNvPr>
          <p:cNvPicPr>
            <a:picLocks noChangeAspect="1"/>
          </p:cNvPicPr>
          <p:nvPr/>
        </p:nvPicPr>
        <p:blipFill>
          <a:blip r:embed="rId7"/>
          <a:stretch>
            <a:fillRect/>
          </a:stretch>
        </p:blipFill>
        <p:spPr>
          <a:xfrm>
            <a:off x="14655500" y="10154954"/>
            <a:ext cx="5311972" cy="1136803"/>
          </a:xfrm>
          <a:prstGeom prst="rect">
            <a:avLst/>
          </a:prstGeom>
        </p:spPr>
      </p:pic>
      <p:pic>
        <p:nvPicPr>
          <p:cNvPr id="14" name="内容占位符 4">
            <a:extLst>
              <a:ext uri="{FF2B5EF4-FFF2-40B4-BE49-F238E27FC236}">
                <a16:creationId xmlns:a16="http://schemas.microsoft.com/office/drawing/2014/main" id="{DC32DCC8-8B7C-4303-BB67-9C8FEE06743F}"/>
              </a:ext>
            </a:extLst>
          </p:cNvPr>
          <p:cNvPicPr>
            <a:picLocks noChangeAspect="1"/>
          </p:cNvPicPr>
          <p:nvPr/>
        </p:nvPicPr>
        <p:blipFill>
          <a:blip r:embed="rId8"/>
          <a:stretch>
            <a:fillRect/>
          </a:stretch>
        </p:blipFill>
        <p:spPr>
          <a:xfrm>
            <a:off x="14655500" y="11502991"/>
            <a:ext cx="9392940" cy="2001774"/>
          </a:xfrm>
          <a:prstGeom prst="rect">
            <a:avLst/>
          </a:prstGeom>
        </p:spPr>
      </p:pic>
    </p:spTree>
    <p:extLst>
      <p:ext uri="{BB962C8B-B14F-4D97-AF65-F5344CB8AC3E}">
        <p14:creationId xmlns:p14="http://schemas.microsoft.com/office/powerpoint/2010/main" val="92580741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0406103"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3563155"/>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indent="-514350">
              <a:lnSpc>
                <a:spcPct val="150000"/>
              </a:lnSpc>
              <a:spcBef>
                <a:spcPts val="600"/>
              </a:spcBef>
              <a:buFont typeface="+mj-lt"/>
              <a:buAutoNum type="arabicPeriod"/>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Translucent</a:t>
            </a: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绘制</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mj-lt"/>
              <a:buAutoNum type="arabicPeriod"/>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重绘问题</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514350" indent="-514350">
              <a:lnSpc>
                <a:spcPct val="150000"/>
              </a:lnSpc>
              <a:spcBef>
                <a:spcPts val="600"/>
              </a:spcBef>
              <a:buFont typeface="+mj-lt"/>
              <a:buAutoNum type="arabicPeriod"/>
            </a:pPr>
            <a:r>
              <a:rPr lang="en-US" altLang="zh-CN" b="0" dirty="0">
                <a:solidFill>
                  <a:srgbClr val="000000"/>
                </a:solidFill>
                <a:latin typeface="微软雅黑 Light" panose="020B0502040204020203" pitchFamily="34" charset="-122"/>
                <a:ea typeface="微软雅黑 Light" panose="020B0502040204020203" pitchFamily="34" charset="-122"/>
                <a:sym typeface="Helvetica Light"/>
              </a:rPr>
              <a:t>Stencil Test</a:t>
            </a:r>
          </a:p>
          <a:p>
            <a:pPr>
              <a:lnSpc>
                <a:spcPct val="150000"/>
              </a:lnSpc>
              <a:spcBef>
                <a:spcPts val="600"/>
              </a:spcBef>
            </a:pP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PLANAR Shadow</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11" name="图片 10">
            <a:extLst>
              <a:ext uri="{FF2B5EF4-FFF2-40B4-BE49-F238E27FC236}">
                <a16:creationId xmlns:a16="http://schemas.microsoft.com/office/drawing/2014/main" id="{31D12FA1-2A1E-40F0-BB2C-9BE9A1DECE90}"/>
              </a:ext>
            </a:extLst>
          </p:cNvPr>
          <p:cNvPicPr>
            <a:picLocks noChangeAspect="1"/>
          </p:cNvPicPr>
          <p:nvPr/>
        </p:nvPicPr>
        <p:blipFill>
          <a:blip r:embed="rId4"/>
          <a:stretch>
            <a:fillRect/>
          </a:stretch>
        </p:blipFill>
        <p:spPr>
          <a:xfrm>
            <a:off x="12404464" y="5285942"/>
            <a:ext cx="7726377" cy="7709014"/>
          </a:xfrm>
          <a:prstGeom prst="rect">
            <a:avLst/>
          </a:prstGeom>
        </p:spPr>
      </p:pic>
      <p:pic>
        <p:nvPicPr>
          <p:cNvPr id="3" name="图片 2">
            <a:extLst>
              <a:ext uri="{FF2B5EF4-FFF2-40B4-BE49-F238E27FC236}">
                <a16:creationId xmlns:a16="http://schemas.microsoft.com/office/drawing/2014/main" id="{03FDA166-DC9C-4CFD-B963-5F61A74C4311}"/>
              </a:ext>
            </a:extLst>
          </p:cNvPr>
          <p:cNvPicPr>
            <a:picLocks noChangeAspect="1"/>
          </p:cNvPicPr>
          <p:nvPr/>
        </p:nvPicPr>
        <p:blipFill>
          <a:blip r:embed="rId5"/>
          <a:stretch>
            <a:fillRect/>
          </a:stretch>
        </p:blipFill>
        <p:spPr>
          <a:xfrm>
            <a:off x="12404464" y="1510666"/>
            <a:ext cx="11405464" cy="3382609"/>
          </a:xfrm>
          <a:prstGeom prst="rect">
            <a:avLst/>
          </a:prstGeom>
        </p:spPr>
      </p:pic>
    </p:spTree>
    <p:extLst>
      <p:ext uri="{BB962C8B-B14F-4D97-AF65-F5344CB8AC3E}">
        <p14:creationId xmlns:p14="http://schemas.microsoft.com/office/powerpoint/2010/main" val="167758807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90"/>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altLang="zh-CN" sz="6000" dirty="0">
                <a:latin typeface="微软雅黑 Light" panose="020B0502040204020203" pitchFamily="34" charset="-122"/>
                <a:ea typeface="微软雅黑 Light" panose="020B0502040204020203" pitchFamily="34" charset="-122"/>
                <a:cs typeface="宋体" panose="02010600030101010101" pitchFamily="2" charset="-122"/>
              </a:rPr>
              <a:t>Shadow Map</a:t>
            </a:r>
            <a:endParaRPr kumimoji="0" lang="en-US" altLang="zh-CN" sz="60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宋体" panose="02010600030101010101" pitchFamily="2" charset="-122"/>
              <a:sym typeface="Helvetica"/>
            </a:endParaRPr>
          </a:p>
        </p:txBody>
      </p:sp>
      <p:sp>
        <p:nvSpPr>
          <p:cNvPr id="45" name="AEVER"/>
          <p:cNvSpPr txBox="1"/>
          <p:nvPr/>
        </p:nvSpPr>
        <p:spPr>
          <a:xfrm>
            <a:off x="9627214"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zh-CN" altLang="en-US" sz="8000" b="1" i="0" u="none" strike="noStrike" kern="1200" cap="all" spc="1800" normalizeH="0" baseline="0" noProof="0" dirty="0">
                <a:ln>
                  <a:noFill/>
                </a:ln>
                <a:solidFill>
                  <a:srgbClr val="FFD966"/>
                </a:solidFill>
                <a:effectLst/>
                <a:uLnTx/>
                <a:uFillTx/>
                <a:latin typeface="微软雅黑" panose="020B0503020204020204" pitchFamily="34" charset="-122"/>
                <a:ea typeface="微软雅黑" panose="020B0503020204020204" pitchFamily="34" charset="-122"/>
                <a:sym typeface="Helvetica"/>
              </a:rPr>
              <a:t>第</a:t>
            </a:r>
            <a:r>
              <a:rPr lang="zh-CN" altLang="en-US" sz="8000" cap="all" dirty="0">
                <a:solidFill>
                  <a:srgbClr val="FFD966"/>
                </a:solidFill>
                <a:latin typeface="微软雅黑" panose="020B0503020204020204" pitchFamily="34" charset="-122"/>
                <a:ea typeface="微软雅黑" panose="020B0503020204020204" pitchFamily="34" charset="-122"/>
              </a:rPr>
              <a:t>二</a:t>
            </a:r>
            <a:r>
              <a:rPr kumimoji="0" lang="zh-CN" altLang="en-US" sz="8000" b="1" i="0" u="none" strike="noStrike" kern="1200" cap="all" spc="1800" normalizeH="0" baseline="0" noProof="0" dirty="0">
                <a:ln>
                  <a:noFill/>
                </a:ln>
                <a:solidFill>
                  <a:srgbClr val="FFD966"/>
                </a:solidFill>
                <a:effectLst/>
                <a:uLnTx/>
                <a:uFillTx/>
                <a:latin typeface="微软雅黑" panose="020B0503020204020204" pitchFamily="34" charset="-122"/>
                <a:ea typeface="微软雅黑" panose="020B0503020204020204" pitchFamily="34" charset="-122"/>
                <a:sym typeface="Helvetica"/>
              </a:rPr>
              <a:t>部分</a:t>
            </a:r>
          </a:p>
        </p:txBody>
      </p:sp>
    </p:spTree>
    <p:extLst>
      <p:ext uri="{BB962C8B-B14F-4D97-AF65-F5344CB8AC3E}">
        <p14:creationId xmlns:p14="http://schemas.microsoft.com/office/powerpoint/2010/main" val="16043371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1441049"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0" cap="none" spc="0" normalizeH="0" baseline="0" noProof="0" dirty="0">
                <a:ln>
                  <a:noFill/>
                </a:ln>
                <a:solidFill>
                  <a:srgbClr val="FFFFFF"/>
                </a:solidFill>
                <a:effectLst/>
                <a:uLnTx/>
                <a:uFillTx/>
                <a:latin typeface="Helvetica"/>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marL="0" marR="0" lvl="0" indent="0" algn="l" defTabSz="1828800" rtl="0" eaLnBrk="1" fontAlgn="auto" latinLnBrk="0" hangingPunct="1">
                <a:lnSpc>
                  <a:spcPct val="100000"/>
                </a:lnSpc>
                <a:spcBef>
                  <a:spcPts val="0"/>
                </a:spcBef>
                <a:spcAft>
                  <a:spcPts val="0"/>
                </a:spcAft>
                <a:buClrTx/>
                <a:buSzTx/>
                <a:buFontTx/>
                <a:buNone/>
                <a:tabLst/>
                <a:defRPr sz="3200">
                  <a:solidFill>
                    <a:srgbClr val="FFFFFF"/>
                  </a:solidFill>
                  <a:latin typeface="Helvetica"/>
                  <a:ea typeface="Helvetica"/>
                  <a:cs typeface="Helvetica"/>
                  <a:sym typeface="Helvetica"/>
                </a:defRPr>
              </a:pPr>
              <a:endParaRPr kumimoji="0" sz="3200" b="0" i="0" u="none" strike="noStrike" kern="1200" cap="none" spc="0" normalizeH="0" baseline="0" noProof="0">
                <a:ln>
                  <a:noFill/>
                </a:ln>
                <a:solidFill>
                  <a:srgbClr val="FFFFFF"/>
                </a:solidFill>
                <a:effectLst/>
                <a:uLnTx/>
                <a:uFillTx/>
                <a:latin typeface="方正姚体" panose="02010601030101010101" pitchFamily="2" charset="-122"/>
                <a:ea typeface="方正姚体" panose="02010601030101010101" pitchFamily="2" charset="-122"/>
                <a:cs typeface="Helvetica"/>
                <a:sym typeface="Helvetica"/>
              </a:endParaRPr>
            </a:p>
          </p:txBody>
        </p:sp>
      </p:grpSp>
      <p:sp>
        <p:nvSpPr>
          <p:cNvPr id="8" name="The Picture slide"/>
          <p:cNvSpPr txBox="1"/>
          <p:nvPr/>
        </p:nvSpPr>
        <p:spPr>
          <a:xfrm>
            <a:off x="2426714" y="3954550"/>
            <a:ext cx="9721744" cy="7194918"/>
          </a:xfrm>
          <a:prstGeom prst="rect">
            <a:avLst/>
          </a:prstGeom>
          <a:ln w="12700">
            <a:miter lim="400000"/>
          </a:ln>
        </p:spPr>
        <p:txBody>
          <a:bodyPr wrap="square" lIns="50800" tIns="50800" rIns="50800" bIns="50800" anchor="t">
            <a:spAutoFit/>
          </a:bodyPr>
          <a:lstStyle>
            <a:lvl1pPr>
              <a:defRPr b="1">
                <a:latin typeface="Helvetica"/>
                <a:ea typeface="Helvetica"/>
                <a:cs typeface="Helvetica"/>
                <a:sym typeface="Helvetica"/>
              </a:defRPr>
            </a:lvl1pPr>
          </a:lstStyle>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拖入方向光</a:t>
            </a: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r>
              <a:rPr lang="zh-CN" altLang="en-US" b="0" dirty="0">
                <a:solidFill>
                  <a:srgbClr val="000000"/>
                </a:solidFill>
                <a:latin typeface="微软雅黑 Light" panose="020B0502040204020203" pitchFamily="34" charset="-122"/>
                <a:ea typeface="微软雅黑 Light" panose="020B0502040204020203" pitchFamily="34" charset="-122"/>
                <a:sym typeface="Helvetica Light"/>
              </a:rPr>
              <a:t>按前置导出步骤导出方向光</a:t>
            </a:r>
            <a:endParaRPr lang="en-US" altLang="zh-CN" b="0" dirty="0">
              <a:solidFill>
                <a:srgbClr val="000000"/>
              </a:solidFill>
              <a:latin typeface="微软雅黑 Light" panose="020B0502040204020203" pitchFamily="34" charset="-122"/>
              <a:ea typeface="微软雅黑 Light" panose="020B0502040204020203" pitchFamily="34" charset="-122"/>
              <a:sym typeface="Helvetica Light"/>
            </a:endParaRPr>
          </a:p>
          <a:p>
            <a:pPr marL="1657350" lvl="1" indent="-742950">
              <a:lnSpc>
                <a:spcPct val="150000"/>
              </a:lnSpc>
              <a:spcBef>
                <a:spcPts val="600"/>
              </a:spcBef>
              <a:buFont typeface="+mj-lt"/>
              <a:buAutoNum type="arabicPeriod"/>
            </a:pPr>
            <a:r>
              <a:rPr kumimoji="0" lang="en-US" altLang="zh-CN"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World Location</a:t>
            </a:r>
          </a:p>
          <a:p>
            <a:pPr marL="1657350" lvl="1" indent="-742950">
              <a:lnSpc>
                <a:spcPct val="150000"/>
              </a:lnSpc>
              <a:spcBef>
                <a:spcPts val="600"/>
              </a:spcBef>
              <a:buFont typeface="+mj-lt"/>
              <a:buAutoNum type="arabicPeriod"/>
            </a:pPr>
            <a:r>
              <a:rPr kumimoji="0" lang="en-US" altLang="zh-CN"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rPr>
              <a:t>Direction</a:t>
            </a:r>
          </a:p>
          <a:p>
            <a:pPr marL="1657350" lvl="1" indent="-742950">
              <a:lnSpc>
                <a:spcPct val="150000"/>
              </a:lnSpc>
              <a:spcBef>
                <a:spcPts val="600"/>
              </a:spcBef>
              <a:buFont typeface="+mj-lt"/>
              <a:buAutoNum type="arabicPeriod"/>
            </a:pPr>
            <a:r>
              <a:rPr lang="en-US" altLang="zh-CN" b="0" dirty="0">
                <a:solidFill>
                  <a:srgbClr val="000000"/>
                </a:solidFill>
                <a:latin typeface="微软雅黑 Light" panose="020B0502040204020203" pitchFamily="34" charset="-122"/>
                <a:ea typeface="微软雅黑 Light" panose="020B0502040204020203" pitchFamily="34" charset="-122"/>
                <a:cs typeface="Helvetica"/>
                <a:sym typeface="Helvetica Light"/>
              </a:rPr>
              <a:t>Density(</a:t>
            </a:r>
            <a:r>
              <a:rPr lang="zh-CN" altLang="en-US" b="0" dirty="0">
                <a:solidFill>
                  <a:srgbClr val="000000"/>
                </a:solidFill>
                <a:latin typeface="微软雅黑 Light" panose="020B0502040204020203" pitchFamily="34" charset="-122"/>
                <a:ea typeface="微软雅黑 Light" panose="020B0502040204020203" pitchFamily="34" charset="-122"/>
                <a:cs typeface="Helvetica"/>
                <a:sym typeface="Helvetica Light"/>
              </a:rPr>
              <a:t>光照强度</a:t>
            </a:r>
            <a:r>
              <a:rPr lang="en-US" altLang="zh-CN" b="0" dirty="0">
                <a:solidFill>
                  <a:srgbClr val="000000"/>
                </a:solidFill>
                <a:latin typeface="微软雅黑 Light" panose="020B0502040204020203" pitchFamily="34" charset="-122"/>
                <a:ea typeface="微软雅黑 Light" panose="020B0502040204020203" pitchFamily="34" charset="-122"/>
                <a:cs typeface="Helvetica"/>
                <a:sym typeface="Helvetica Light"/>
              </a:rPr>
              <a:t>)</a:t>
            </a:r>
            <a:endParaRPr kumimoji="0" lang="en-US" altLang="zh-CN"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a:p>
            <a:pPr marL="514350" marR="0" lvl="0" indent="-514350" algn="l" defTabSz="1828800" rtl="0" eaLnBrk="1" fontAlgn="auto" latinLnBrk="0" hangingPunct="1">
              <a:lnSpc>
                <a:spcPct val="150000"/>
              </a:lnSpc>
              <a:spcBef>
                <a:spcPts val="600"/>
              </a:spcBef>
              <a:spcAft>
                <a:spcPts val="0"/>
              </a:spcAft>
              <a:buClrTx/>
              <a:buSzTx/>
              <a:buFont typeface="Arial" panose="020B0604020202020204" pitchFamily="34" charset="0"/>
              <a:buChar char="•"/>
              <a:tabLst/>
              <a:defRPr/>
            </a:pP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a:p>
            <a:pPr marL="0" marR="0" lvl="0" indent="0" algn="l" defTabSz="1828800" rtl="0" eaLnBrk="1" fontAlgn="auto" latinLnBrk="0" hangingPunct="1">
              <a:lnSpc>
                <a:spcPct val="150000"/>
              </a:lnSpc>
              <a:spcBef>
                <a:spcPts val="600"/>
              </a:spcBef>
              <a:spcAft>
                <a:spcPts val="0"/>
              </a:spcAft>
              <a:buClrTx/>
              <a:buSzTx/>
              <a:buFontTx/>
              <a:buNone/>
              <a:tabLst/>
              <a:defRPr/>
            </a:pPr>
            <a:endParaRPr kumimoji="0" lang="en-US" altLang="zh-CN" sz="3600" b="0" i="0" u="none" strike="noStrike" kern="120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Helvetica"/>
              <a:sym typeface="Helvetica Light"/>
            </a:endParaRPr>
          </a:p>
        </p:txBody>
      </p:sp>
      <p:sp>
        <p:nvSpPr>
          <p:cNvPr id="9" name="The Picture slide"/>
          <p:cNvSpPr txBox="1"/>
          <p:nvPr/>
        </p:nvSpPr>
        <p:spPr>
          <a:xfrm>
            <a:off x="2756486" y="197064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zh-CN" altLang="en-US" sz="6000" kern="0" cap="all" dirty="0">
                <a:solidFill>
                  <a:srgbClr val="000000"/>
                </a:solidFill>
                <a:latin typeface="微软雅黑" panose="020B0503020204020204" pitchFamily="34" charset="-122"/>
                <a:ea typeface="微软雅黑" panose="020B0503020204020204" pitchFamily="34" charset="-122"/>
              </a:rPr>
              <a:t>前置准备</a:t>
            </a:r>
            <a:endParaRPr kumimoji="0" lang="zh-CN" altLang="en-US" sz="6000" b="1" i="0" u="none" strike="noStrike" kern="0" cap="all"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elvetica"/>
              <a:sym typeface="Helvetica"/>
            </a:endParaRPr>
          </a:p>
        </p:txBody>
      </p:sp>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41" y="1889303"/>
            <a:ext cx="1240345" cy="1240345"/>
          </a:xfrm>
          <a:prstGeom prst="rect">
            <a:avLst/>
          </a:prstGeom>
        </p:spPr>
      </p:pic>
      <p:pic>
        <p:nvPicPr>
          <p:cNvPr id="3" name="图片 2">
            <a:extLst>
              <a:ext uri="{FF2B5EF4-FFF2-40B4-BE49-F238E27FC236}">
                <a16:creationId xmlns:a16="http://schemas.microsoft.com/office/drawing/2014/main" id="{A9F61683-46D3-49D1-945E-0DCCF43BFF53}"/>
              </a:ext>
            </a:extLst>
          </p:cNvPr>
          <p:cNvPicPr>
            <a:picLocks noChangeAspect="1"/>
          </p:cNvPicPr>
          <p:nvPr/>
        </p:nvPicPr>
        <p:blipFill>
          <a:blip r:embed="rId4"/>
          <a:stretch>
            <a:fillRect/>
          </a:stretch>
        </p:blipFill>
        <p:spPr>
          <a:xfrm>
            <a:off x="13251196" y="1889302"/>
            <a:ext cx="10745626" cy="9659283"/>
          </a:xfrm>
          <a:prstGeom prst="rect">
            <a:avLst/>
          </a:prstGeom>
        </p:spPr>
      </p:pic>
    </p:spTree>
    <p:extLst>
      <p:ext uri="{BB962C8B-B14F-4D97-AF65-F5344CB8AC3E}">
        <p14:creationId xmlns:p14="http://schemas.microsoft.com/office/powerpoint/2010/main" val="420068659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10,&quot;width&quot;:487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10,&quot;width&quot;:6540}"/>
</p:tagLst>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6284</TotalTime>
  <Words>2502</Words>
  <Application>Microsoft Office PowerPoint</Application>
  <PresentationFormat>自定义</PresentationFormat>
  <Paragraphs>274</Paragraphs>
  <Slides>32</Slides>
  <Notes>32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32</vt:i4>
      </vt:variant>
    </vt:vector>
  </HeadingPairs>
  <TitlesOfParts>
    <vt:vector size="45" baseType="lpstr">
      <vt:lpstr>Helvetica Neue</vt:lpstr>
      <vt:lpstr>Microsoft YaHei Light</vt:lpstr>
      <vt:lpstr>方正姚体</vt:lpstr>
      <vt:lpstr>宋体</vt:lpstr>
      <vt:lpstr>Microsoft Yahei</vt:lpstr>
      <vt:lpstr>Microsoft Yahei</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Zheng</cp:lastModifiedBy>
  <cp:revision>733</cp:revision>
  <dcterms:created xsi:type="dcterms:W3CDTF">2017-07-18T17:55:00Z</dcterms:created>
  <dcterms:modified xsi:type="dcterms:W3CDTF">2022-03-22T01:57:10Z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